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notesMasterIdLst>
    <p:notesMasterId r:id="rId30"/>
  </p:notesMasterIdLst>
  <p:handoutMasterIdLst>
    <p:handoutMasterId r:id="rId31"/>
  </p:handoutMasterIdLst>
  <p:sldIdLst>
    <p:sldId id="384" r:id="rId2"/>
    <p:sldId id="331" r:id="rId3"/>
    <p:sldId id="390" r:id="rId4"/>
    <p:sldId id="335" r:id="rId5"/>
    <p:sldId id="338" r:id="rId6"/>
    <p:sldId id="377" r:id="rId7"/>
    <p:sldId id="347" r:id="rId8"/>
    <p:sldId id="369" r:id="rId9"/>
    <p:sldId id="392" r:id="rId10"/>
    <p:sldId id="376" r:id="rId11"/>
    <p:sldId id="374" r:id="rId12"/>
    <p:sldId id="349" r:id="rId13"/>
    <p:sldId id="386" r:id="rId14"/>
    <p:sldId id="375" r:id="rId15"/>
    <p:sldId id="387" r:id="rId16"/>
    <p:sldId id="406" r:id="rId17"/>
    <p:sldId id="391" r:id="rId18"/>
    <p:sldId id="393" r:id="rId19"/>
    <p:sldId id="396" r:id="rId20"/>
    <p:sldId id="394" r:id="rId21"/>
    <p:sldId id="398" r:id="rId22"/>
    <p:sldId id="405" r:id="rId23"/>
    <p:sldId id="399" r:id="rId24"/>
    <p:sldId id="400" r:id="rId25"/>
    <p:sldId id="401" r:id="rId26"/>
    <p:sldId id="402" r:id="rId27"/>
    <p:sldId id="388" r:id="rId28"/>
    <p:sldId id="371" r:id="rId2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0000CC"/>
    <a:srgbClr val="0000FF"/>
    <a:srgbClr val="FF3300"/>
    <a:srgbClr val="FFFFCC"/>
    <a:srgbClr val="99FFCC"/>
    <a:srgbClr val="66FFCC"/>
    <a:srgbClr val="66FF66"/>
    <a:srgbClr val="FFFF6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9436" autoAdjust="0"/>
    <p:restoredTop sz="92950" autoAdjust="0"/>
  </p:normalViewPr>
  <p:slideViewPr>
    <p:cSldViewPr>
      <p:cViewPr varScale="1">
        <p:scale>
          <a:sx n="108" d="100"/>
          <a:sy n="108" d="100"/>
        </p:scale>
        <p:origin x="-1704" y="372"/>
      </p:cViewPr>
      <p:guideLst>
        <p:guide orient="horz" pos="2160"/>
        <p:guide pos="2880"/>
      </p:guideLst>
    </p:cSldViewPr>
  </p:slideViewPr>
  <p:outlineViewPr>
    <p:cViewPr>
      <p:scale>
        <a:sx n="33" d="100"/>
        <a:sy n="33" d="100"/>
      </p:scale>
      <p:origin x="258" y="0"/>
    </p:cViewPr>
  </p:outlin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6496A55-655B-4FA6-B661-49927BEBA81C}" type="datetimeFigureOut">
              <a:rPr lang="ru-RU" smtClean="0"/>
              <a:pPr/>
              <a:t>14.01.2021</a:t>
            </a:fld>
            <a:endParaRPr lang="ru-RU"/>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5748DAB-D916-4B93-86E9-75F9125B94AC}" type="slidenum">
              <a:rPr lang="ru-RU" smtClean="0"/>
              <a:pPr/>
              <a:t>‹#›</a:t>
            </a:fld>
            <a:endParaRPr lang="ru-RU"/>
          </a:p>
        </p:txBody>
      </p:sp>
    </p:spTree>
    <p:extLst>
      <p:ext uri="{BB962C8B-B14F-4D97-AF65-F5344CB8AC3E}">
        <p14:creationId xmlns="" xmlns:p14="http://schemas.microsoft.com/office/powerpoint/2010/main" val="15690923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E9CD35B-FB16-4ADD-B09B-EAA810BB2BDF}" type="datetimeFigureOut">
              <a:rPr lang="ru-RU" smtClean="0"/>
              <a:pPr/>
              <a:t>14.01.2021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441837-2777-4549-97F1-C232DB21A350}" type="slidenum">
              <a:rPr lang="ru-RU" smtClean="0"/>
              <a:pPr/>
              <a:t>‹#›</a:t>
            </a:fld>
            <a:endParaRPr lang="ru-RU"/>
          </a:p>
        </p:txBody>
      </p:sp>
    </p:spTree>
    <p:extLst>
      <p:ext uri="{BB962C8B-B14F-4D97-AF65-F5344CB8AC3E}">
        <p14:creationId xmlns="" xmlns:p14="http://schemas.microsoft.com/office/powerpoint/2010/main" val="3605389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Latha" pitchFamily="2"/>
              </a:defRPr>
            </a:lvl1pPr>
            <a:lvl2pPr marL="742950" indent="-285750">
              <a:defRPr>
                <a:solidFill>
                  <a:schemeClr val="tx1"/>
                </a:solidFill>
                <a:latin typeface="Latha" pitchFamily="2"/>
              </a:defRPr>
            </a:lvl2pPr>
            <a:lvl3pPr marL="1143000" indent="-228600">
              <a:defRPr>
                <a:solidFill>
                  <a:schemeClr val="tx1"/>
                </a:solidFill>
                <a:latin typeface="Latha" pitchFamily="2"/>
              </a:defRPr>
            </a:lvl3pPr>
            <a:lvl4pPr marL="1600200" indent="-228600">
              <a:defRPr>
                <a:solidFill>
                  <a:schemeClr val="tx1"/>
                </a:solidFill>
                <a:latin typeface="Latha" pitchFamily="2"/>
              </a:defRPr>
            </a:lvl4pPr>
            <a:lvl5pPr marL="2057400" indent="-228600">
              <a:defRPr>
                <a:solidFill>
                  <a:schemeClr val="tx1"/>
                </a:solidFill>
                <a:latin typeface="Latha" pitchFamily="2"/>
              </a:defRPr>
            </a:lvl5pPr>
            <a:lvl6pPr marL="2514600" indent="-228600" eaLnBrk="0" fontAlgn="base" hangingPunct="0">
              <a:spcBef>
                <a:spcPct val="0"/>
              </a:spcBef>
              <a:spcAft>
                <a:spcPct val="0"/>
              </a:spcAft>
              <a:defRPr>
                <a:solidFill>
                  <a:schemeClr val="tx1"/>
                </a:solidFill>
                <a:latin typeface="Latha" pitchFamily="2"/>
              </a:defRPr>
            </a:lvl6pPr>
            <a:lvl7pPr marL="2971800" indent="-228600" eaLnBrk="0" fontAlgn="base" hangingPunct="0">
              <a:spcBef>
                <a:spcPct val="0"/>
              </a:spcBef>
              <a:spcAft>
                <a:spcPct val="0"/>
              </a:spcAft>
              <a:defRPr>
                <a:solidFill>
                  <a:schemeClr val="tx1"/>
                </a:solidFill>
                <a:latin typeface="Latha" pitchFamily="2"/>
              </a:defRPr>
            </a:lvl7pPr>
            <a:lvl8pPr marL="3429000" indent="-228600" eaLnBrk="0" fontAlgn="base" hangingPunct="0">
              <a:spcBef>
                <a:spcPct val="0"/>
              </a:spcBef>
              <a:spcAft>
                <a:spcPct val="0"/>
              </a:spcAft>
              <a:defRPr>
                <a:solidFill>
                  <a:schemeClr val="tx1"/>
                </a:solidFill>
                <a:latin typeface="Latha" pitchFamily="2"/>
              </a:defRPr>
            </a:lvl8pPr>
            <a:lvl9pPr marL="3886200" indent="-228600" eaLnBrk="0" fontAlgn="base" hangingPunct="0">
              <a:spcBef>
                <a:spcPct val="0"/>
              </a:spcBef>
              <a:spcAft>
                <a:spcPct val="0"/>
              </a:spcAft>
              <a:defRPr>
                <a:solidFill>
                  <a:schemeClr val="tx1"/>
                </a:solidFill>
                <a:latin typeface="Latha" pitchFamily="2"/>
              </a:defRPr>
            </a:lvl9pPr>
          </a:lstStyle>
          <a:p>
            <a:fld id="{AF5E6BA8-B585-4C8E-91C0-8CE168848A2F}" type="slidenum">
              <a:rPr lang="fr-FR" smtClean="0">
                <a:solidFill>
                  <a:prstClr val="black"/>
                </a:solidFill>
                <a:latin typeface="Arial" charset="0"/>
              </a:rPr>
              <a:pPr/>
              <a:t>1</a:t>
            </a:fld>
            <a:endParaRPr lang="fr-FR" smtClean="0">
              <a:solidFill>
                <a:prstClr val="black"/>
              </a:solidFill>
              <a:latin typeface="Arial" charset="0"/>
            </a:endParaRPr>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extLst>
      <p:ext uri="{BB962C8B-B14F-4D97-AF65-F5344CB8AC3E}">
        <p14:creationId xmlns="" xmlns:p14="http://schemas.microsoft.com/office/powerpoint/2010/main" val="1858900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0243" name="Заметки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ru-RU" dirty="0" smtClean="0"/>
          </a:p>
        </p:txBody>
      </p:sp>
      <p:sp>
        <p:nvSpPr>
          <p:cNvPr id="10244" name="Номер слайда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pitchFamily="34" charset="0"/>
              </a:defRPr>
            </a:lvl1pPr>
            <a:lvl2pPr marL="742950" indent="-285750">
              <a:defRPr sz="1200">
                <a:solidFill>
                  <a:schemeClr val="tx1"/>
                </a:solidFill>
                <a:latin typeface="Calibri" pitchFamily="34" charset="0"/>
              </a:defRPr>
            </a:lvl2pPr>
            <a:lvl3pPr marL="1143000" indent="-228600">
              <a:defRPr sz="1200">
                <a:solidFill>
                  <a:schemeClr val="tx1"/>
                </a:solidFill>
                <a:latin typeface="Calibri" pitchFamily="34" charset="0"/>
              </a:defRPr>
            </a:lvl3pPr>
            <a:lvl4pPr marL="1600200" indent="-228600">
              <a:defRPr sz="1200">
                <a:solidFill>
                  <a:schemeClr val="tx1"/>
                </a:solidFill>
                <a:latin typeface="Calibri" pitchFamily="34" charset="0"/>
              </a:defRPr>
            </a:lvl4pPr>
            <a:lvl5pPr marL="2057400" indent="-228600">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fld id="{0E44A201-BE7B-4423-B8F2-35B5501952D2}" type="slidenum">
              <a:rPr lang="ru-RU" altLang="ru-RU">
                <a:latin typeface="Arial" charset="0"/>
              </a:rPr>
              <a:pPr/>
              <a:t>7</a:t>
            </a:fld>
            <a:endParaRPr lang="ru-RU" altLang="ru-RU">
              <a:latin typeface="Arial" charset="0"/>
            </a:endParaRPr>
          </a:p>
        </p:txBody>
      </p:sp>
    </p:spTree>
    <p:extLst>
      <p:ext uri="{BB962C8B-B14F-4D97-AF65-F5344CB8AC3E}">
        <p14:creationId xmlns="" xmlns:p14="http://schemas.microsoft.com/office/powerpoint/2010/main" val="14085126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2291" name="Заметки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ru-RU" smtClean="0"/>
          </a:p>
        </p:txBody>
      </p:sp>
      <p:sp>
        <p:nvSpPr>
          <p:cNvPr id="12292" name="Номер слайда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pitchFamily="34" charset="0"/>
              </a:defRPr>
            </a:lvl1pPr>
            <a:lvl2pPr marL="742950" indent="-285750">
              <a:defRPr sz="1200">
                <a:solidFill>
                  <a:schemeClr val="tx1"/>
                </a:solidFill>
                <a:latin typeface="Calibri" pitchFamily="34" charset="0"/>
              </a:defRPr>
            </a:lvl2pPr>
            <a:lvl3pPr marL="1143000" indent="-228600">
              <a:defRPr sz="1200">
                <a:solidFill>
                  <a:schemeClr val="tx1"/>
                </a:solidFill>
                <a:latin typeface="Calibri" pitchFamily="34" charset="0"/>
              </a:defRPr>
            </a:lvl3pPr>
            <a:lvl4pPr marL="1600200" indent="-228600">
              <a:defRPr sz="1200">
                <a:solidFill>
                  <a:schemeClr val="tx1"/>
                </a:solidFill>
                <a:latin typeface="Calibri" pitchFamily="34" charset="0"/>
              </a:defRPr>
            </a:lvl4pPr>
            <a:lvl5pPr marL="2057400" indent="-228600">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fld id="{9A305AD0-EB85-4C98-8B1E-E35CC1A86B67}" type="slidenum">
              <a:rPr lang="ru-RU" altLang="ru-RU">
                <a:solidFill>
                  <a:prstClr val="black"/>
                </a:solidFill>
                <a:latin typeface="Arial" charset="0"/>
              </a:rPr>
              <a:pPr/>
              <a:t>8</a:t>
            </a:fld>
            <a:endParaRPr lang="ru-RU" altLang="ru-RU">
              <a:solidFill>
                <a:prstClr val="black"/>
              </a:solidFill>
              <a:latin typeface="Arial" charset="0"/>
            </a:endParaRPr>
          </a:p>
        </p:txBody>
      </p:sp>
    </p:spTree>
    <p:extLst>
      <p:ext uri="{BB962C8B-B14F-4D97-AF65-F5344CB8AC3E}">
        <p14:creationId xmlns="" xmlns:p14="http://schemas.microsoft.com/office/powerpoint/2010/main" val="1941952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4339" name="Заметки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ru-RU" smtClean="0"/>
          </a:p>
        </p:txBody>
      </p:sp>
      <p:sp>
        <p:nvSpPr>
          <p:cNvPr id="14340" name="Номер слайда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pitchFamily="34" charset="0"/>
              </a:defRPr>
            </a:lvl1pPr>
            <a:lvl2pPr marL="742950" indent="-285750">
              <a:defRPr sz="1200">
                <a:solidFill>
                  <a:schemeClr val="tx1"/>
                </a:solidFill>
                <a:latin typeface="Calibri" pitchFamily="34" charset="0"/>
              </a:defRPr>
            </a:lvl2pPr>
            <a:lvl3pPr marL="1143000" indent="-228600">
              <a:defRPr sz="1200">
                <a:solidFill>
                  <a:schemeClr val="tx1"/>
                </a:solidFill>
                <a:latin typeface="Calibri" pitchFamily="34" charset="0"/>
              </a:defRPr>
            </a:lvl3pPr>
            <a:lvl4pPr marL="1600200" indent="-228600">
              <a:defRPr sz="1200">
                <a:solidFill>
                  <a:schemeClr val="tx1"/>
                </a:solidFill>
                <a:latin typeface="Calibri" pitchFamily="34" charset="0"/>
              </a:defRPr>
            </a:lvl4pPr>
            <a:lvl5pPr marL="2057400" indent="-228600">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fld id="{56506E82-5BD9-4B56-8426-8F80959C93C3}" type="slidenum">
              <a:rPr lang="ru-RU" altLang="ru-RU">
                <a:latin typeface="Arial" charset="0"/>
              </a:rPr>
              <a:pPr/>
              <a:t>11</a:t>
            </a:fld>
            <a:endParaRPr lang="ru-RU" altLang="ru-RU">
              <a:latin typeface="Arial" charset="0"/>
            </a:endParaRPr>
          </a:p>
        </p:txBody>
      </p:sp>
    </p:spTree>
    <p:extLst>
      <p:ext uri="{BB962C8B-B14F-4D97-AF65-F5344CB8AC3E}">
        <p14:creationId xmlns="" xmlns:p14="http://schemas.microsoft.com/office/powerpoint/2010/main" val="30947802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4339" name="Заметки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ru-RU" smtClean="0"/>
          </a:p>
        </p:txBody>
      </p:sp>
      <p:sp>
        <p:nvSpPr>
          <p:cNvPr id="14340" name="Номер слайда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pitchFamily="34" charset="0"/>
              </a:defRPr>
            </a:lvl1pPr>
            <a:lvl2pPr marL="742950" indent="-285750">
              <a:defRPr sz="1200">
                <a:solidFill>
                  <a:schemeClr val="tx1"/>
                </a:solidFill>
                <a:latin typeface="Calibri" pitchFamily="34" charset="0"/>
              </a:defRPr>
            </a:lvl2pPr>
            <a:lvl3pPr marL="1143000" indent="-228600">
              <a:defRPr sz="1200">
                <a:solidFill>
                  <a:schemeClr val="tx1"/>
                </a:solidFill>
                <a:latin typeface="Calibri" pitchFamily="34" charset="0"/>
              </a:defRPr>
            </a:lvl3pPr>
            <a:lvl4pPr marL="1600200" indent="-228600">
              <a:defRPr sz="1200">
                <a:solidFill>
                  <a:schemeClr val="tx1"/>
                </a:solidFill>
                <a:latin typeface="Calibri" pitchFamily="34" charset="0"/>
              </a:defRPr>
            </a:lvl4pPr>
            <a:lvl5pPr marL="2057400" indent="-228600">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fld id="{56506E82-5BD9-4B56-8426-8F80959C93C3}" type="slidenum">
              <a:rPr lang="ru-RU" altLang="ru-RU">
                <a:latin typeface="Arial" charset="0"/>
              </a:rPr>
              <a:pPr/>
              <a:t>12</a:t>
            </a:fld>
            <a:endParaRPr lang="ru-RU" altLang="ru-RU">
              <a:latin typeface="Arial" charset="0"/>
            </a:endParaRPr>
          </a:p>
        </p:txBody>
      </p:sp>
    </p:spTree>
    <p:extLst>
      <p:ext uri="{BB962C8B-B14F-4D97-AF65-F5344CB8AC3E}">
        <p14:creationId xmlns="" xmlns:p14="http://schemas.microsoft.com/office/powerpoint/2010/main" val="35926518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4339" name="Заметки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ru-RU" smtClean="0"/>
          </a:p>
        </p:txBody>
      </p:sp>
      <p:sp>
        <p:nvSpPr>
          <p:cNvPr id="14340" name="Номер слайда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pitchFamily="34" charset="0"/>
              </a:defRPr>
            </a:lvl1pPr>
            <a:lvl2pPr marL="742950" indent="-285750">
              <a:defRPr sz="1200">
                <a:solidFill>
                  <a:schemeClr val="tx1"/>
                </a:solidFill>
                <a:latin typeface="Calibri" pitchFamily="34" charset="0"/>
              </a:defRPr>
            </a:lvl2pPr>
            <a:lvl3pPr marL="1143000" indent="-228600">
              <a:defRPr sz="1200">
                <a:solidFill>
                  <a:schemeClr val="tx1"/>
                </a:solidFill>
                <a:latin typeface="Calibri" pitchFamily="34" charset="0"/>
              </a:defRPr>
            </a:lvl3pPr>
            <a:lvl4pPr marL="1600200" indent="-228600">
              <a:defRPr sz="1200">
                <a:solidFill>
                  <a:schemeClr val="tx1"/>
                </a:solidFill>
                <a:latin typeface="Calibri" pitchFamily="34" charset="0"/>
              </a:defRPr>
            </a:lvl4pPr>
            <a:lvl5pPr marL="2057400" indent="-228600">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fld id="{56506E82-5BD9-4B56-8426-8F80959C93C3}" type="slidenum">
              <a:rPr lang="ru-RU" altLang="ru-RU">
                <a:latin typeface="Arial" charset="0"/>
              </a:rPr>
              <a:pPr/>
              <a:t>14</a:t>
            </a:fld>
            <a:endParaRPr lang="ru-RU" altLang="ru-RU">
              <a:latin typeface="Arial" charset="0"/>
            </a:endParaRPr>
          </a:p>
        </p:txBody>
      </p:sp>
    </p:spTree>
    <p:extLst>
      <p:ext uri="{BB962C8B-B14F-4D97-AF65-F5344CB8AC3E}">
        <p14:creationId xmlns="" xmlns:p14="http://schemas.microsoft.com/office/powerpoint/2010/main" val="18269435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12291" name="Заметки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ru-RU" smtClean="0"/>
          </a:p>
        </p:txBody>
      </p:sp>
      <p:sp>
        <p:nvSpPr>
          <p:cNvPr id="12292" name="Номер слайда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pitchFamily="34" charset="0"/>
              </a:defRPr>
            </a:lvl1pPr>
            <a:lvl2pPr marL="742950" indent="-285750">
              <a:defRPr sz="1200">
                <a:solidFill>
                  <a:schemeClr val="tx1"/>
                </a:solidFill>
                <a:latin typeface="Calibri" pitchFamily="34" charset="0"/>
              </a:defRPr>
            </a:lvl2pPr>
            <a:lvl3pPr marL="1143000" indent="-228600">
              <a:defRPr sz="1200">
                <a:solidFill>
                  <a:schemeClr val="tx1"/>
                </a:solidFill>
                <a:latin typeface="Calibri" pitchFamily="34" charset="0"/>
              </a:defRPr>
            </a:lvl3pPr>
            <a:lvl4pPr marL="1600200" indent="-228600">
              <a:defRPr sz="1200">
                <a:solidFill>
                  <a:schemeClr val="tx1"/>
                </a:solidFill>
                <a:latin typeface="Calibri" pitchFamily="34" charset="0"/>
              </a:defRPr>
            </a:lvl4pPr>
            <a:lvl5pPr marL="2057400" indent="-228600">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fld id="{9A305AD0-EB85-4C98-8B1E-E35CC1A86B67}" type="slidenum">
              <a:rPr lang="ru-RU" altLang="ru-RU">
                <a:solidFill>
                  <a:prstClr val="black"/>
                </a:solidFill>
                <a:latin typeface="Arial" charset="0"/>
              </a:rPr>
              <a:pPr/>
              <a:t>28</a:t>
            </a:fld>
            <a:endParaRPr lang="ru-RU" altLang="ru-RU">
              <a:solidFill>
                <a:prstClr val="black"/>
              </a:solidFill>
              <a:latin typeface="Arial" charset="0"/>
            </a:endParaRPr>
          </a:p>
        </p:txBody>
      </p:sp>
    </p:spTree>
    <p:extLst>
      <p:ext uri="{BB962C8B-B14F-4D97-AF65-F5344CB8AC3E}">
        <p14:creationId xmlns="" xmlns:p14="http://schemas.microsoft.com/office/powerpoint/2010/main" val="2604367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5B106E36-FD25-4E2D-B0AA-010F637433A0}" type="datetimeFigureOut">
              <a:rPr lang="ru-RU" smtClean="0">
                <a:solidFill>
                  <a:srgbClr val="073E87"/>
                </a:solidFill>
              </a:rPr>
              <a:pPr/>
              <a:t>14.01.2021</a:t>
            </a:fld>
            <a:endParaRPr lang="ru-RU">
              <a:solidFill>
                <a:srgbClr val="073E87"/>
              </a:solidFill>
            </a:endParaRPr>
          </a:p>
        </p:txBody>
      </p:sp>
      <p:sp>
        <p:nvSpPr>
          <p:cNvPr id="5" name="Footer Placeholder 4"/>
          <p:cNvSpPr>
            <a:spLocks noGrp="1"/>
          </p:cNvSpPr>
          <p:nvPr>
            <p:ph type="ftr" sz="quarter" idx="11"/>
          </p:nvPr>
        </p:nvSpPr>
        <p:spPr/>
        <p:txBody>
          <a:bodyPr/>
          <a:lstStyle/>
          <a:p>
            <a:endParaRPr lang="ru-RU">
              <a:solidFill>
                <a:srgbClr val="073E87"/>
              </a:solidFill>
            </a:endParaRPr>
          </a:p>
        </p:txBody>
      </p:sp>
      <p:sp>
        <p:nvSpPr>
          <p:cNvPr id="6" name="Slide Number Placeholder 5"/>
          <p:cNvSpPr>
            <a:spLocks noGrp="1"/>
          </p:cNvSpPr>
          <p:nvPr>
            <p:ph type="sldNum" sz="quarter" idx="12"/>
          </p:nvPr>
        </p:nvSpPr>
        <p:spPr/>
        <p:txBody>
          <a:bodyPr/>
          <a:lstStyle/>
          <a:p>
            <a:fld id="{725C68B6-61C2-468F-89AB-4B9F7531AA68}" type="slidenum">
              <a:rPr lang="ru-RU" smtClean="0">
                <a:solidFill>
                  <a:srgbClr val="073E87"/>
                </a:solidFill>
              </a:rPr>
              <a:pPr/>
              <a:t>‹#›</a:t>
            </a:fld>
            <a:endParaRPr lang="ru-RU">
              <a:solidFill>
                <a:srgbClr val="073E87"/>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5B106E36-FD25-4E2D-B0AA-010F637433A0}" type="datetimeFigureOut">
              <a:rPr lang="ru-RU" smtClean="0">
                <a:solidFill>
                  <a:srgbClr val="073E87"/>
                </a:solidFill>
              </a:rPr>
              <a:pPr/>
              <a:t>14.01.2021</a:t>
            </a:fld>
            <a:endParaRPr lang="ru-RU">
              <a:solidFill>
                <a:srgbClr val="073E87"/>
              </a:solidFill>
            </a:endParaRPr>
          </a:p>
        </p:txBody>
      </p:sp>
      <p:sp>
        <p:nvSpPr>
          <p:cNvPr id="5" name="Footer Placeholder 4"/>
          <p:cNvSpPr>
            <a:spLocks noGrp="1"/>
          </p:cNvSpPr>
          <p:nvPr>
            <p:ph type="ftr" sz="quarter" idx="11"/>
          </p:nvPr>
        </p:nvSpPr>
        <p:spPr/>
        <p:txBody>
          <a:bodyPr/>
          <a:lstStyle/>
          <a:p>
            <a:endParaRPr lang="ru-RU">
              <a:solidFill>
                <a:srgbClr val="073E87"/>
              </a:solidFill>
            </a:endParaRPr>
          </a:p>
        </p:txBody>
      </p:sp>
      <p:sp>
        <p:nvSpPr>
          <p:cNvPr id="6" name="Slide Number Placeholder 5"/>
          <p:cNvSpPr>
            <a:spLocks noGrp="1"/>
          </p:cNvSpPr>
          <p:nvPr>
            <p:ph type="sldNum" sz="quarter" idx="12"/>
          </p:nvPr>
        </p:nvSpPr>
        <p:spPr/>
        <p:txBody>
          <a:bodyPr/>
          <a:lstStyle/>
          <a:p>
            <a:fld id="{725C68B6-61C2-468F-89AB-4B9F7531AA68}" type="slidenum">
              <a:rPr lang="ru-RU" smtClean="0">
                <a:solidFill>
                  <a:srgbClr val="073E87"/>
                </a:solidFill>
              </a:rPr>
              <a:pPr/>
              <a:t>‹#›</a:t>
            </a:fld>
            <a:endParaRPr lang="ru-RU">
              <a:solidFill>
                <a:srgbClr val="073E87"/>
              </a:solidFill>
            </a:endParaRPr>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B106E36-FD25-4E2D-B0AA-010F637433A0}" type="datetimeFigureOut">
              <a:rPr lang="ru-RU" smtClean="0">
                <a:solidFill>
                  <a:srgbClr val="073E87"/>
                </a:solidFill>
              </a:rPr>
              <a:pPr/>
              <a:t>14.01.2021</a:t>
            </a:fld>
            <a:endParaRPr lang="ru-RU">
              <a:solidFill>
                <a:srgbClr val="073E87"/>
              </a:solidFill>
            </a:endParaRPr>
          </a:p>
        </p:txBody>
      </p:sp>
      <p:sp>
        <p:nvSpPr>
          <p:cNvPr id="5" name="Footer Placeholder 4"/>
          <p:cNvSpPr>
            <a:spLocks noGrp="1"/>
          </p:cNvSpPr>
          <p:nvPr>
            <p:ph type="ftr" sz="quarter" idx="11"/>
          </p:nvPr>
        </p:nvSpPr>
        <p:spPr/>
        <p:txBody>
          <a:bodyPr/>
          <a:lstStyle/>
          <a:p>
            <a:endParaRPr lang="ru-RU">
              <a:solidFill>
                <a:srgbClr val="073E87"/>
              </a:solidFill>
            </a:endParaRPr>
          </a:p>
        </p:txBody>
      </p:sp>
      <p:sp>
        <p:nvSpPr>
          <p:cNvPr id="6" name="Slide Number Placeholder 5"/>
          <p:cNvSpPr>
            <a:spLocks noGrp="1"/>
          </p:cNvSpPr>
          <p:nvPr>
            <p:ph type="sldNum" sz="quarter" idx="12"/>
          </p:nvPr>
        </p:nvSpPr>
        <p:spPr/>
        <p:txBody>
          <a:bodyPr/>
          <a:lstStyle/>
          <a:p>
            <a:fld id="{725C68B6-61C2-468F-89AB-4B9F7531AA68}" type="slidenum">
              <a:rPr lang="ru-RU" smtClean="0">
                <a:solidFill>
                  <a:srgbClr val="073E87"/>
                </a:solidFill>
              </a:rPr>
              <a:pPr/>
              <a:t>‹#›</a:t>
            </a:fld>
            <a:endParaRPr lang="ru-RU">
              <a:solidFill>
                <a:srgbClr val="073E87"/>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5B106E36-FD25-4E2D-B0AA-010F637433A0}" type="datetimeFigureOut">
              <a:rPr lang="ru-RU" smtClean="0">
                <a:solidFill>
                  <a:srgbClr val="073E87"/>
                </a:solidFill>
              </a:rPr>
              <a:pPr/>
              <a:t>14.01.2021</a:t>
            </a:fld>
            <a:endParaRPr lang="ru-RU">
              <a:solidFill>
                <a:srgbClr val="073E87"/>
              </a:solidFill>
            </a:endParaRPr>
          </a:p>
        </p:txBody>
      </p:sp>
      <p:sp>
        <p:nvSpPr>
          <p:cNvPr id="6" name="Footer Placeholder 5"/>
          <p:cNvSpPr>
            <a:spLocks noGrp="1"/>
          </p:cNvSpPr>
          <p:nvPr>
            <p:ph type="ftr" sz="quarter" idx="11"/>
          </p:nvPr>
        </p:nvSpPr>
        <p:spPr/>
        <p:txBody>
          <a:bodyPr/>
          <a:lstStyle/>
          <a:p>
            <a:endParaRPr lang="ru-RU">
              <a:solidFill>
                <a:srgbClr val="073E87"/>
              </a:solidFill>
            </a:endParaRPr>
          </a:p>
        </p:txBody>
      </p:sp>
      <p:sp>
        <p:nvSpPr>
          <p:cNvPr id="7" name="Slide Number Placeholder 6"/>
          <p:cNvSpPr>
            <a:spLocks noGrp="1"/>
          </p:cNvSpPr>
          <p:nvPr>
            <p:ph type="sldNum" sz="quarter" idx="12"/>
          </p:nvPr>
        </p:nvSpPr>
        <p:spPr/>
        <p:txBody>
          <a:bodyPr/>
          <a:lstStyle/>
          <a:p>
            <a:fld id="{725C68B6-61C2-468F-89AB-4B9F7531AA68}" type="slidenum">
              <a:rPr lang="ru-RU" smtClean="0">
                <a:solidFill>
                  <a:srgbClr val="073E87"/>
                </a:solidFill>
              </a:rPr>
              <a:pPr/>
              <a:t>‹#›</a:t>
            </a:fld>
            <a:endParaRPr lang="ru-RU">
              <a:solidFill>
                <a:srgbClr val="073E87"/>
              </a:solidFill>
            </a:endParaRPr>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5B106E36-FD25-4E2D-B0AA-010F637433A0}" type="datetimeFigureOut">
              <a:rPr lang="ru-RU" smtClean="0">
                <a:solidFill>
                  <a:srgbClr val="073E87"/>
                </a:solidFill>
              </a:rPr>
              <a:pPr/>
              <a:t>14.01.2021</a:t>
            </a:fld>
            <a:endParaRPr lang="ru-RU">
              <a:solidFill>
                <a:srgbClr val="073E87"/>
              </a:solidFill>
            </a:endParaRPr>
          </a:p>
        </p:txBody>
      </p:sp>
      <p:sp>
        <p:nvSpPr>
          <p:cNvPr id="8" name="Footer Placeholder 7"/>
          <p:cNvSpPr>
            <a:spLocks noGrp="1"/>
          </p:cNvSpPr>
          <p:nvPr>
            <p:ph type="ftr" sz="quarter" idx="11"/>
          </p:nvPr>
        </p:nvSpPr>
        <p:spPr/>
        <p:txBody>
          <a:bodyPr/>
          <a:lstStyle/>
          <a:p>
            <a:endParaRPr lang="ru-RU">
              <a:solidFill>
                <a:srgbClr val="073E87"/>
              </a:solidFill>
            </a:endParaRPr>
          </a:p>
        </p:txBody>
      </p:sp>
      <p:sp>
        <p:nvSpPr>
          <p:cNvPr id="9" name="Slide Number Placeholder 8"/>
          <p:cNvSpPr>
            <a:spLocks noGrp="1"/>
          </p:cNvSpPr>
          <p:nvPr>
            <p:ph type="sldNum" sz="quarter" idx="12"/>
          </p:nvPr>
        </p:nvSpPr>
        <p:spPr/>
        <p:txBody>
          <a:bodyPr/>
          <a:lstStyle/>
          <a:p>
            <a:fld id="{725C68B6-61C2-468F-89AB-4B9F7531AA68}" type="slidenum">
              <a:rPr lang="ru-RU" smtClean="0">
                <a:solidFill>
                  <a:srgbClr val="073E87"/>
                </a:solidFill>
              </a:rPr>
              <a:pPr/>
              <a:t>‹#›</a:t>
            </a:fld>
            <a:endParaRPr lang="ru-RU">
              <a:solidFill>
                <a:srgbClr val="073E87"/>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5B106E36-FD25-4E2D-B0AA-010F637433A0}" type="datetimeFigureOut">
              <a:rPr lang="ru-RU" smtClean="0">
                <a:solidFill>
                  <a:srgbClr val="073E87"/>
                </a:solidFill>
              </a:rPr>
              <a:pPr/>
              <a:t>14.01.2021</a:t>
            </a:fld>
            <a:endParaRPr lang="ru-RU">
              <a:solidFill>
                <a:srgbClr val="073E87"/>
              </a:solidFill>
            </a:endParaRPr>
          </a:p>
        </p:txBody>
      </p:sp>
      <p:sp>
        <p:nvSpPr>
          <p:cNvPr id="4" name="Footer Placeholder 3"/>
          <p:cNvSpPr>
            <a:spLocks noGrp="1"/>
          </p:cNvSpPr>
          <p:nvPr>
            <p:ph type="ftr" sz="quarter" idx="11"/>
          </p:nvPr>
        </p:nvSpPr>
        <p:spPr/>
        <p:txBody>
          <a:bodyPr/>
          <a:lstStyle/>
          <a:p>
            <a:endParaRPr lang="ru-RU">
              <a:solidFill>
                <a:srgbClr val="073E87"/>
              </a:solidFill>
            </a:endParaRPr>
          </a:p>
        </p:txBody>
      </p:sp>
      <p:sp>
        <p:nvSpPr>
          <p:cNvPr id="5" name="Slide Number Placeholder 4"/>
          <p:cNvSpPr>
            <a:spLocks noGrp="1"/>
          </p:cNvSpPr>
          <p:nvPr>
            <p:ph type="sldNum" sz="quarter" idx="12"/>
          </p:nvPr>
        </p:nvSpPr>
        <p:spPr/>
        <p:txBody>
          <a:bodyPr/>
          <a:lstStyle/>
          <a:p>
            <a:fld id="{725C68B6-61C2-468F-89AB-4B9F7531AA68}" type="slidenum">
              <a:rPr lang="ru-RU" smtClean="0">
                <a:solidFill>
                  <a:srgbClr val="073E87"/>
                </a:solidFill>
              </a:rPr>
              <a:pPr/>
              <a:t>‹#›</a:t>
            </a:fld>
            <a:endParaRPr lang="ru-RU">
              <a:solidFill>
                <a:srgbClr val="073E87"/>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5B106E36-FD25-4E2D-B0AA-010F637433A0}" type="datetimeFigureOut">
              <a:rPr lang="ru-RU" smtClean="0">
                <a:solidFill>
                  <a:srgbClr val="073E87"/>
                </a:solidFill>
              </a:rPr>
              <a:pPr/>
              <a:t>14.01.2021</a:t>
            </a:fld>
            <a:endParaRPr lang="ru-RU">
              <a:solidFill>
                <a:srgbClr val="073E87"/>
              </a:solidFill>
            </a:endParaRPr>
          </a:p>
        </p:txBody>
      </p:sp>
      <p:sp>
        <p:nvSpPr>
          <p:cNvPr id="3" name="Footer Placeholder 2"/>
          <p:cNvSpPr>
            <a:spLocks noGrp="1"/>
          </p:cNvSpPr>
          <p:nvPr>
            <p:ph type="ftr" sz="quarter" idx="11"/>
          </p:nvPr>
        </p:nvSpPr>
        <p:spPr/>
        <p:txBody>
          <a:bodyPr/>
          <a:lstStyle/>
          <a:p>
            <a:endParaRPr lang="ru-RU">
              <a:solidFill>
                <a:srgbClr val="073E87"/>
              </a:solidFill>
            </a:endParaRPr>
          </a:p>
        </p:txBody>
      </p:sp>
      <p:sp>
        <p:nvSpPr>
          <p:cNvPr id="4" name="Slide Number Placeholder 3"/>
          <p:cNvSpPr>
            <a:spLocks noGrp="1"/>
          </p:cNvSpPr>
          <p:nvPr>
            <p:ph type="sldNum" sz="quarter" idx="12"/>
          </p:nvPr>
        </p:nvSpPr>
        <p:spPr/>
        <p:txBody>
          <a:bodyPr/>
          <a:lstStyle/>
          <a:p>
            <a:fld id="{725C68B6-61C2-468F-89AB-4B9F7531AA68}" type="slidenum">
              <a:rPr lang="ru-RU" smtClean="0">
                <a:solidFill>
                  <a:srgbClr val="073E87"/>
                </a:solidFill>
              </a:rPr>
              <a:pPr/>
              <a:t>‹#›</a:t>
            </a:fld>
            <a:endParaRPr lang="ru-RU">
              <a:solidFill>
                <a:srgbClr val="073E87"/>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5B106E36-FD25-4E2D-B0AA-010F637433A0}" type="datetimeFigureOut">
              <a:rPr lang="ru-RU" smtClean="0">
                <a:solidFill>
                  <a:srgbClr val="073E87"/>
                </a:solidFill>
              </a:rPr>
              <a:pPr/>
              <a:t>14.01.2021</a:t>
            </a:fld>
            <a:endParaRPr lang="ru-RU">
              <a:solidFill>
                <a:srgbClr val="073E87"/>
              </a:solidFill>
            </a:endParaRPr>
          </a:p>
        </p:txBody>
      </p:sp>
      <p:sp>
        <p:nvSpPr>
          <p:cNvPr id="6" name="Footer Placeholder 5"/>
          <p:cNvSpPr>
            <a:spLocks noGrp="1"/>
          </p:cNvSpPr>
          <p:nvPr>
            <p:ph type="ftr" sz="quarter" idx="11"/>
          </p:nvPr>
        </p:nvSpPr>
        <p:spPr/>
        <p:txBody>
          <a:bodyPr/>
          <a:lstStyle/>
          <a:p>
            <a:endParaRPr lang="ru-RU">
              <a:solidFill>
                <a:srgbClr val="073E87"/>
              </a:solidFill>
            </a:endParaRPr>
          </a:p>
        </p:txBody>
      </p:sp>
      <p:sp>
        <p:nvSpPr>
          <p:cNvPr id="7" name="Slide Number Placeholder 6"/>
          <p:cNvSpPr>
            <a:spLocks noGrp="1"/>
          </p:cNvSpPr>
          <p:nvPr>
            <p:ph type="sldNum" sz="quarter" idx="12"/>
          </p:nvPr>
        </p:nvSpPr>
        <p:spPr/>
        <p:txBody>
          <a:bodyPr/>
          <a:lstStyle/>
          <a:p>
            <a:fld id="{725C68B6-61C2-468F-89AB-4B9F7531AA68}" type="slidenum">
              <a:rPr lang="ru-RU" smtClean="0">
                <a:solidFill>
                  <a:srgbClr val="073E87"/>
                </a:solidFill>
              </a:rPr>
              <a:pPr/>
              <a:t>‹#›</a:t>
            </a:fld>
            <a:endParaRPr lang="ru-RU">
              <a:solidFill>
                <a:srgbClr val="073E87"/>
              </a:solidFill>
            </a:endParaRPr>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B106E36-FD25-4E2D-B0AA-010F637433A0}" type="datetimeFigureOut">
              <a:rPr lang="ru-RU" smtClean="0">
                <a:solidFill>
                  <a:srgbClr val="073E87"/>
                </a:solidFill>
              </a:rPr>
              <a:pPr/>
              <a:t>14.01.2021</a:t>
            </a:fld>
            <a:endParaRPr lang="ru-RU">
              <a:solidFill>
                <a:srgbClr val="073E87"/>
              </a:solidFill>
            </a:endParaRPr>
          </a:p>
        </p:txBody>
      </p:sp>
      <p:sp>
        <p:nvSpPr>
          <p:cNvPr id="6" name="Footer Placeholder 5"/>
          <p:cNvSpPr>
            <a:spLocks noGrp="1"/>
          </p:cNvSpPr>
          <p:nvPr>
            <p:ph type="ftr" sz="quarter" idx="11"/>
          </p:nvPr>
        </p:nvSpPr>
        <p:spPr/>
        <p:txBody>
          <a:bodyPr/>
          <a:lstStyle/>
          <a:p>
            <a:endParaRPr lang="ru-RU">
              <a:solidFill>
                <a:srgbClr val="073E87"/>
              </a:solidFill>
            </a:endParaRPr>
          </a:p>
        </p:txBody>
      </p:sp>
      <p:sp>
        <p:nvSpPr>
          <p:cNvPr id="7" name="Slide Number Placeholder 6"/>
          <p:cNvSpPr>
            <a:spLocks noGrp="1"/>
          </p:cNvSpPr>
          <p:nvPr>
            <p:ph type="sldNum" sz="quarter" idx="12"/>
          </p:nvPr>
        </p:nvSpPr>
        <p:spPr/>
        <p:txBody>
          <a:bodyPr/>
          <a:lstStyle/>
          <a:p>
            <a:fld id="{725C68B6-61C2-468F-89AB-4B9F7531AA68}" type="slidenum">
              <a:rPr lang="ru-RU" smtClean="0">
                <a:solidFill>
                  <a:srgbClr val="073E87"/>
                </a:solidFill>
              </a:rPr>
              <a:pPr/>
              <a:t>‹#›</a:t>
            </a:fld>
            <a:endParaRPr lang="ru-RU">
              <a:solidFill>
                <a:srgbClr val="073E87"/>
              </a:solidFill>
            </a:endParaRPr>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5B106E36-FD25-4E2D-B0AA-010F637433A0}" type="datetimeFigureOut">
              <a:rPr lang="ru-RU" smtClean="0">
                <a:solidFill>
                  <a:srgbClr val="073E87"/>
                </a:solidFill>
              </a:rPr>
              <a:pPr/>
              <a:t>14.01.2021</a:t>
            </a:fld>
            <a:endParaRPr lang="ru-RU">
              <a:solidFill>
                <a:srgbClr val="073E87"/>
              </a:solidFill>
            </a:endParaRPr>
          </a:p>
        </p:txBody>
      </p:sp>
      <p:sp>
        <p:nvSpPr>
          <p:cNvPr id="5" name="Footer Placeholder 4"/>
          <p:cNvSpPr>
            <a:spLocks noGrp="1"/>
          </p:cNvSpPr>
          <p:nvPr>
            <p:ph type="ftr" sz="quarter" idx="11"/>
          </p:nvPr>
        </p:nvSpPr>
        <p:spPr/>
        <p:txBody>
          <a:bodyPr/>
          <a:lstStyle/>
          <a:p>
            <a:endParaRPr lang="ru-RU">
              <a:solidFill>
                <a:srgbClr val="073E87"/>
              </a:solidFill>
            </a:endParaRPr>
          </a:p>
        </p:txBody>
      </p:sp>
      <p:sp>
        <p:nvSpPr>
          <p:cNvPr id="6" name="Slide Number Placeholder 5"/>
          <p:cNvSpPr>
            <a:spLocks noGrp="1"/>
          </p:cNvSpPr>
          <p:nvPr>
            <p:ph type="sldNum" sz="quarter" idx="12"/>
          </p:nvPr>
        </p:nvSpPr>
        <p:spPr/>
        <p:txBody>
          <a:bodyPr/>
          <a:lstStyle/>
          <a:p>
            <a:fld id="{725C68B6-61C2-468F-89AB-4B9F7531AA68}" type="slidenum">
              <a:rPr lang="ru-RU" smtClean="0">
                <a:solidFill>
                  <a:srgbClr val="073E87"/>
                </a:solidFill>
              </a:rPr>
              <a:pPr/>
              <a:t>‹#›</a:t>
            </a:fld>
            <a:endParaRPr lang="ru-RU">
              <a:solidFill>
                <a:srgbClr val="073E87"/>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5B106E36-FD25-4E2D-B0AA-010F637433A0}" type="datetimeFigureOut">
              <a:rPr lang="ru-RU" smtClean="0">
                <a:solidFill>
                  <a:srgbClr val="073E87"/>
                </a:solidFill>
              </a:rPr>
              <a:pPr/>
              <a:t>14.01.2021</a:t>
            </a:fld>
            <a:endParaRPr lang="ru-RU">
              <a:solidFill>
                <a:srgbClr val="073E87"/>
              </a:solidFill>
            </a:endParaRPr>
          </a:p>
        </p:txBody>
      </p:sp>
      <p:sp>
        <p:nvSpPr>
          <p:cNvPr id="5" name="Footer Placeholder 4"/>
          <p:cNvSpPr>
            <a:spLocks noGrp="1"/>
          </p:cNvSpPr>
          <p:nvPr>
            <p:ph type="ftr" sz="quarter" idx="11"/>
          </p:nvPr>
        </p:nvSpPr>
        <p:spPr/>
        <p:txBody>
          <a:bodyPr/>
          <a:lstStyle/>
          <a:p>
            <a:endParaRPr lang="ru-RU">
              <a:solidFill>
                <a:srgbClr val="073E87"/>
              </a:solidFill>
            </a:endParaRPr>
          </a:p>
        </p:txBody>
      </p:sp>
      <p:sp>
        <p:nvSpPr>
          <p:cNvPr id="6" name="Slide Number Placeholder 5"/>
          <p:cNvSpPr>
            <a:spLocks noGrp="1"/>
          </p:cNvSpPr>
          <p:nvPr>
            <p:ph type="sldNum" sz="quarter" idx="12"/>
          </p:nvPr>
        </p:nvSpPr>
        <p:spPr/>
        <p:txBody>
          <a:bodyPr/>
          <a:lstStyle/>
          <a:p>
            <a:fld id="{725C68B6-61C2-468F-89AB-4B9F7531AA68}" type="slidenum">
              <a:rPr lang="ru-RU" smtClean="0">
                <a:solidFill>
                  <a:srgbClr val="073E87"/>
                </a:solidFill>
              </a:rPr>
              <a:pPr/>
              <a:t>‹#›</a:t>
            </a:fld>
            <a:endParaRPr lang="ru-RU">
              <a:solidFill>
                <a:srgbClr val="073E87"/>
              </a:solidFill>
            </a:endParaRPr>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Заголовок, 1 большой объект и 2 маленьких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600200"/>
            <a:ext cx="4038600" cy="21859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648200" y="3938588"/>
            <a:ext cx="4038600" cy="21875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Rectangle 2"/>
          <p:cNvSpPr>
            <a:spLocks noGrp="1" noChangeArrowheads="1"/>
          </p:cNvSpPr>
          <p:nvPr>
            <p:ph type="dt" sz="half" idx="10"/>
          </p:nvPr>
        </p:nvSpPr>
        <p:spPr>
          <a:ln/>
        </p:spPr>
        <p:txBody>
          <a:bodyPr/>
          <a:lstStyle>
            <a:lvl1pPr>
              <a:defRPr/>
            </a:lvl1pPr>
          </a:lstStyle>
          <a:p>
            <a:pPr>
              <a:defRPr/>
            </a:pPr>
            <a:endParaRPr lang="en-US">
              <a:solidFill>
                <a:srgbClr val="073E87"/>
              </a:solidFill>
            </a:endParaRPr>
          </a:p>
        </p:txBody>
      </p:sp>
      <p:sp>
        <p:nvSpPr>
          <p:cNvPr id="7" name="Rectangle 3"/>
          <p:cNvSpPr>
            <a:spLocks noGrp="1" noChangeArrowheads="1"/>
          </p:cNvSpPr>
          <p:nvPr>
            <p:ph type="sldNum" sz="quarter" idx="11"/>
          </p:nvPr>
        </p:nvSpPr>
        <p:spPr>
          <a:ln/>
        </p:spPr>
        <p:txBody>
          <a:bodyPr/>
          <a:lstStyle>
            <a:lvl1pPr>
              <a:defRPr/>
            </a:lvl1pPr>
          </a:lstStyle>
          <a:p>
            <a:pPr>
              <a:defRPr/>
            </a:pPr>
            <a:fld id="{B02B276E-AD14-4438-990F-C11D94E18A97}" type="slidenum">
              <a:rPr lang="en-US">
                <a:solidFill>
                  <a:srgbClr val="073E87"/>
                </a:solidFill>
              </a:rPr>
              <a:pPr>
                <a:defRPr/>
              </a:pPr>
              <a:t>‹#›</a:t>
            </a:fld>
            <a:endParaRPr lang="en-US">
              <a:solidFill>
                <a:srgbClr val="073E87"/>
              </a:solidFill>
            </a:endParaRPr>
          </a:p>
        </p:txBody>
      </p:sp>
      <p:sp>
        <p:nvSpPr>
          <p:cNvPr id="8" name="Rectangle 16"/>
          <p:cNvSpPr>
            <a:spLocks noGrp="1" noChangeArrowheads="1"/>
          </p:cNvSpPr>
          <p:nvPr>
            <p:ph type="ftr" sz="quarter" idx="12"/>
          </p:nvPr>
        </p:nvSpPr>
        <p:spPr>
          <a:ln/>
        </p:spPr>
        <p:txBody>
          <a:bodyPr/>
          <a:lstStyle>
            <a:lvl1pPr>
              <a:defRPr/>
            </a:lvl1pPr>
          </a:lstStyle>
          <a:p>
            <a:pPr>
              <a:defRPr/>
            </a:pPr>
            <a:r>
              <a:rPr lang="en-US">
                <a:solidFill>
                  <a:srgbClr val="073E87"/>
                </a:solidFill>
              </a:rPr>
              <a:t>IAAF CECS Level I Lecturers Course</a:t>
            </a:r>
          </a:p>
        </p:txBody>
      </p:sp>
    </p:spTree>
    <p:extLst>
      <p:ext uri="{BB962C8B-B14F-4D97-AF65-F5344CB8AC3E}">
        <p14:creationId xmlns="" xmlns:p14="http://schemas.microsoft.com/office/powerpoint/2010/main" val="1062904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5B106E36-FD25-4E2D-B0AA-010F637433A0}" type="datetimeFigureOut">
              <a:rPr lang="ru-RU" smtClean="0"/>
              <a:pPr/>
              <a:t>14.01.2021</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725C68B6-61C2-468F-89AB-4B9F7531AA68}" type="slidenum">
              <a:rPr lang="ru-RU" smtClean="0"/>
              <a:pPr/>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jpeg"/><Relationship Id="rId10" Type="http://schemas.openxmlformats.org/officeDocument/2006/relationships/image" Target="../media/image10.png"/><Relationship Id="rId4" Type="http://schemas.openxmlformats.org/officeDocument/2006/relationships/image" Target="../media/image4.jpe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list.rusada.ru/"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mailto:antidoping@rusathletics.info" TargetMode="External"/><Relationship Id="rId2" Type="http://schemas.openxmlformats.org/officeDocument/2006/relationships/hyperlink" Target="http://rusathletics.info/doc-doping"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5" name="Rectangle 9"/>
          <p:cNvSpPr>
            <a:spLocks noChangeArrowheads="1"/>
          </p:cNvSpPr>
          <p:nvPr/>
        </p:nvSpPr>
        <p:spPr bwMode="auto">
          <a:xfrm>
            <a:off x="-1" y="2564904"/>
            <a:ext cx="9143999" cy="2808312"/>
          </a:xfrm>
          <a:prstGeom prst="rect">
            <a:avLst/>
          </a:prstGeom>
          <a:noFill/>
          <a:ln w="9525">
            <a:noFill/>
            <a:miter lim="800000"/>
            <a:headEnd/>
            <a:tailEnd/>
          </a:ln>
          <a:effectLst/>
        </p:spPr>
        <p:txBody>
          <a:bodyPr anchor="ctr"/>
          <a:lstStyle/>
          <a:p>
            <a:pPr algn="ctr">
              <a:lnSpc>
                <a:spcPct val="150000"/>
              </a:lnSpc>
              <a:defRPr/>
            </a:pPr>
            <a:endParaRPr lang="ru-RU" sz="3000" b="1" dirty="0" smtClean="0">
              <a:solidFill>
                <a:srgbClr val="073E87">
                  <a:lumMod val="50000"/>
                </a:srgbClr>
              </a:solidFill>
              <a:effectLst>
                <a:outerShdw blurRad="38100" dist="38100" dir="2700000" algn="tl">
                  <a:srgbClr val="000000"/>
                </a:outerShdw>
              </a:effectLst>
              <a:latin typeface="Times New Roman" pitchFamily="18" charset="0"/>
              <a:cs typeface="Times New Roman" pitchFamily="18" charset="0"/>
            </a:endParaRPr>
          </a:p>
          <a:p>
            <a:pPr lvl="0" algn="ctr">
              <a:defRPr/>
            </a:pPr>
            <a:r>
              <a:rPr lang="ru-RU" sz="4600" b="1" dirty="0" smtClean="0">
                <a:solidFill>
                  <a:srgbClr val="1F497D">
                    <a:lumMod val="50000"/>
                  </a:srgbClr>
                </a:solidFill>
                <a:effectLst>
                  <a:outerShdw blurRad="38100" dist="38100" dir="2700000" algn="tl">
                    <a:srgbClr val="000000"/>
                  </a:outerShdw>
                </a:effectLst>
                <a:latin typeface="Times New Roman" pitchFamily="18" charset="0"/>
                <a:cs typeface="Times New Roman" pitchFamily="18" charset="0"/>
              </a:rPr>
              <a:t>«Актуальные вопросы антидопинговой тематики»</a:t>
            </a:r>
            <a:endParaRPr lang="ru-RU" sz="4600" b="1" dirty="0">
              <a:solidFill>
                <a:srgbClr val="1F497D">
                  <a:lumMod val="50000"/>
                </a:srgbClr>
              </a:solidFill>
              <a:effectLst>
                <a:outerShdw blurRad="38100" dist="38100" dir="2700000" algn="tl">
                  <a:srgbClr val="000000"/>
                </a:outerShdw>
              </a:effectLst>
              <a:latin typeface="Times New Roman" pitchFamily="18" charset="0"/>
              <a:cs typeface="Times New Roman" pitchFamily="18" charset="0"/>
            </a:endParaRPr>
          </a:p>
          <a:p>
            <a:pPr algn="ctr">
              <a:defRPr/>
            </a:pPr>
            <a:endParaRPr lang="en-GB" sz="4600" b="1" dirty="0">
              <a:solidFill>
                <a:srgbClr val="073E87">
                  <a:lumMod val="50000"/>
                </a:srgbClr>
              </a:solidFill>
              <a:effectLst>
                <a:outerShdw blurRad="38100" dist="38100" dir="2700000" algn="tl">
                  <a:srgbClr val="000000"/>
                </a:outerShdw>
              </a:effectLst>
              <a:latin typeface="Times New Roman" pitchFamily="18" charset="0"/>
              <a:cs typeface="Times New Roman" pitchFamily="18" charset="0"/>
            </a:endParaRPr>
          </a:p>
        </p:txBody>
      </p:sp>
    </p:spTree>
    <p:extLst>
      <p:ext uri="{BB962C8B-B14F-4D97-AF65-F5344CB8AC3E}">
        <p14:creationId xmlns="" xmlns:p14="http://schemas.microsoft.com/office/powerpoint/2010/main" val="37188486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83968" y="462254"/>
            <a:ext cx="4032448" cy="461665"/>
          </a:xfrm>
          <a:prstGeom prst="rect">
            <a:avLst/>
          </a:prstGeom>
        </p:spPr>
        <p:txBody>
          <a:bodyPr wrap="square">
            <a:spAutoFit/>
          </a:bodyPr>
          <a:lstStyle/>
          <a:p>
            <a:r>
              <a:rPr lang="ru-RU"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Определение допинга</a:t>
            </a:r>
            <a:r>
              <a:rPr lang="en-GB"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endParaRPr lang="ru-RU"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Объект 4"/>
          <p:cNvSpPr>
            <a:spLocks noGrp="1"/>
          </p:cNvSpPr>
          <p:nvPr>
            <p:ph idx="1"/>
          </p:nvPr>
        </p:nvSpPr>
        <p:spPr>
          <a:xfrm>
            <a:off x="457200" y="1124744"/>
            <a:ext cx="8229600" cy="5544615"/>
          </a:xfrm>
        </p:spPr>
        <p:txBody>
          <a:bodyPr>
            <a:normAutofit/>
          </a:bodyPr>
          <a:lstStyle/>
          <a:p>
            <a:pPr marL="0" indent="0">
              <a:buNone/>
            </a:pPr>
            <a:r>
              <a:rPr lang="ru-RU" sz="24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Допинг – одно или несколько нарушений антидопинговых правил</a:t>
            </a:r>
          </a:p>
          <a:p>
            <a:pPr>
              <a:buFont typeface="Wingdings" pitchFamily="2" charset="2"/>
              <a:buChar char="§"/>
            </a:pPr>
            <a:r>
              <a:rPr lang="ru-RU" sz="2000" dirty="0" smtClean="0">
                <a:effectLst>
                  <a:outerShdw blurRad="38100" dist="38100" dir="2700000" algn="tl">
                    <a:srgbClr val="000000">
                      <a:alpha val="43137"/>
                    </a:srgbClr>
                  </a:outerShdw>
                </a:effectLst>
                <a:latin typeface="Times New Roman" pitchFamily="18" charset="0"/>
                <a:cs typeface="Times New Roman" pitchFamily="18" charset="0"/>
              </a:rPr>
              <a:t>Наличие </a:t>
            </a:r>
            <a:r>
              <a:rPr lang="ru-RU" sz="2000" dirty="0">
                <a:effectLst>
                  <a:outerShdw blurRad="38100" dist="38100" dir="2700000" algn="tl">
                    <a:srgbClr val="000000">
                      <a:alpha val="43137"/>
                    </a:srgbClr>
                  </a:outerShdw>
                </a:effectLst>
                <a:latin typeface="Times New Roman" pitchFamily="18" charset="0"/>
                <a:cs typeface="Times New Roman" pitchFamily="18" charset="0"/>
              </a:rPr>
              <a:t>запрещенной субстанции в </a:t>
            </a:r>
            <a:r>
              <a:rPr lang="ru-RU" sz="2000" dirty="0" smtClean="0">
                <a:effectLst>
                  <a:outerShdw blurRad="38100" dist="38100" dir="2700000" algn="tl">
                    <a:srgbClr val="000000">
                      <a:alpha val="43137"/>
                    </a:srgbClr>
                  </a:outerShdw>
                </a:effectLst>
                <a:latin typeface="Times New Roman" pitchFamily="18" charset="0"/>
                <a:cs typeface="Times New Roman" pitchFamily="18" charset="0"/>
              </a:rPr>
              <a:t>пробе</a:t>
            </a:r>
            <a:endParaRPr lang="ru-RU" sz="2000" dirty="0">
              <a:effectLst>
                <a:outerShdw blurRad="38100" dist="38100" dir="2700000" algn="tl">
                  <a:srgbClr val="000000">
                    <a:alpha val="43137"/>
                  </a:srgbClr>
                </a:outerShdw>
              </a:effectLst>
              <a:latin typeface="Times New Roman" pitchFamily="18" charset="0"/>
              <a:cs typeface="Times New Roman" pitchFamily="18" charset="0"/>
            </a:endParaRPr>
          </a:p>
          <a:p>
            <a:pPr>
              <a:buFont typeface="Wingdings" pitchFamily="2" charset="2"/>
              <a:buChar char="§"/>
            </a:pPr>
            <a:r>
              <a:rPr lang="ru-RU" sz="2000" dirty="0" smtClean="0">
                <a:effectLst>
                  <a:outerShdw blurRad="38100" dist="38100" dir="2700000" algn="tl">
                    <a:srgbClr val="000000">
                      <a:alpha val="43137"/>
                    </a:srgbClr>
                  </a:outerShdw>
                </a:effectLst>
                <a:latin typeface="Times New Roman" pitchFamily="18" charset="0"/>
                <a:cs typeface="Times New Roman" pitchFamily="18" charset="0"/>
              </a:rPr>
              <a:t>Использование </a:t>
            </a:r>
            <a:r>
              <a:rPr lang="ru-RU" sz="2000" dirty="0">
                <a:effectLst>
                  <a:outerShdw blurRad="38100" dist="38100" dir="2700000" algn="tl">
                    <a:srgbClr val="000000">
                      <a:alpha val="43137"/>
                    </a:srgbClr>
                  </a:outerShdw>
                </a:effectLst>
                <a:latin typeface="Times New Roman" pitchFamily="18" charset="0"/>
                <a:cs typeface="Times New Roman" pitchFamily="18" charset="0"/>
              </a:rPr>
              <a:t>или попытка использования запрещенной субстанции или </a:t>
            </a:r>
            <a:r>
              <a:rPr lang="ru-RU" sz="2000" dirty="0" smtClean="0">
                <a:effectLst>
                  <a:outerShdw blurRad="38100" dist="38100" dir="2700000" algn="tl">
                    <a:srgbClr val="000000">
                      <a:alpha val="43137"/>
                    </a:srgbClr>
                  </a:outerShdw>
                </a:effectLst>
                <a:latin typeface="Times New Roman" pitchFamily="18" charset="0"/>
                <a:cs typeface="Times New Roman" pitchFamily="18" charset="0"/>
              </a:rPr>
              <a:t>метода</a:t>
            </a:r>
            <a:endParaRPr lang="ru-RU" sz="2000" dirty="0">
              <a:effectLst>
                <a:outerShdw blurRad="38100" dist="38100" dir="2700000" algn="tl">
                  <a:srgbClr val="000000">
                    <a:alpha val="43137"/>
                  </a:srgbClr>
                </a:outerShdw>
              </a:effectLst>
              <a:latin typeface="Times New Roman" pitchFamily="18" charset="0"/>
              <a:cs typeface="Times New Roman" pitchFamily="18" charset="0"/>
            </a:endParaRPr>
          </a:p>
          <a:p>
            <a:pPr>
              <a:buFont typeface="Wingdings" pitchFamily="2" charset="2"/>
              <a:buChar char="§"/>
            </a:pPr>
            <a:r>
              <a:rPr lang="ru-RU" sz="2000" dirty="0" smtClean="0">
                <a:effectLst>
                  <a:outerShdw blurRad="38100" dist="38100" dir="2700000" algn="tl">
                    <a:srgbClr val="000000">
                      <a:alpha val="43137"/>
                    </a:srgbClr>
                  </a:outerShdw>
                </a:effectLst>
                <a:latin typeface="Times New Roman" pitchFamily="18" charset="0"/>
                <a:cs typeface="Times New Roman" pitchFamily="18" charset="0"/>
              </a:rPr>
              <a:t>Уклонение</a:t>
            </a:r>
            <a:r>
              <a:rPr lang="ru-RU" sz="2000" dirty="0">
                <a:effectLst>
                  <a:outerShdw blurRad="38100" dist="38100" dir="2700000" algn="tl">
                    <a:srgbClr val="000000">
                      <a:alpha val="43137"/>
                    </a:srgbClr>
                  </a:outerShdw>
                </a:effectLst>
                <a:latin typeface="Times New Roman" pitchFamily="18" charset="0"/>
                <a:cs typeface="Times New Roman" pitchFamily="18" charset="0"/>
              </a:rPr>
              <a:t>, отказ или неявка на процедуру сдачи пробы</a:t>
            </a:r>
          </a:p>
          <a:p>
            <a:pPr>
              <a:buFont typeface="Wingdings" pitchFamily="2" charset="2"/>
              <a:buChar char="§"/>
            </a:pPr>
            <a:r>
              <a:rPr lang="ru-RU" sz="2000" dirty="0" smtClean="0">
                <a:effectLst>
                  <a:outerShdw blurRad="38100" dist="38100" dir="2700000" algn="tl">
                    <a:srgbClr val="000000">
                      <a:alpha val="43137"/>
                    </a:srgbClr>
                  </a:outerShdw>
                </a:effectLst>
                <a:latin typeface="Times New Roman" pitchFamily="18" charset="0"/>
                <a:cs typeface="Times New Roman" pitchFamily="18" charset="0"/>
              </a:rPr>
              <a:t>Нарушение </a:t>
            </a:r>
            <a:r>
              <a:rPr lang="ru-RU" sz="2000" dirty="0">
                <a:effectLst>
                  <a:outerShdw blurRad="38100" dist="38100" dir="2700000" algn="tl">
                    <a:srgbClr val="000000">
                      <a:alpha val="43137"/>
                    </a:srgbClr>
                  </a:outerShdw>
                </a:effectLst>
                <a:latin typeface="Times New Roman" pitchFamily="18" charset="0"/>
                <a:cs typeface="Times New Roman" pitchFamily="18" charset="0"/>
              </a:rPr>
              <a:t>3-х правил доступности в течение 12 месяцев</a:t>
            </a:r>
          </a:p>
          <a:p>
            <a:pPr>
              <a:buFont typeface="Wingdings" pitchFamily="2" charset="2"/>
              <a:buChar char="§"/>
            </a:pPr>
            <a:r>
              <a:rPr lang="ru-RU" sz="2000" dirty="0" smtClean="0">
                <a:effectLst>
                  <a:outerShdw blurRad="38100" dist="38100" dir="2700000" algn="tl">
                    <a:srgbClr val="000000">
                      <a:alpha val="43137"/>
                    </a:srgbClr>
                  </a:outerShdw>
                </a:effectLst>
                <a:latin typeface="Times New Roman" pitchFamily="18" charset="0"/>
                <a:cs typeface="Times New Roman" pitchFamily="18" charset="0"/>
              </a:rPr>
              <a:t>Фальсификация </a:t>
            </a:r>
            <a:r>
              <a:rPr lang="ru-RU" sz="2000" dirty="0">
                <a:effectLst>
                  <a:outerShdw blurRad="38100" dist="38100" dir="2700000" algn="tl">
                    <a:srgbClr val="000000">
                      <a:alpha val="43137"/>
                    </a:srgbClr>
                  </a:outerShdw>
                </a:effectLst>
                <a:latin typeface="Times New Roman" pitchFamily="18" charset="0"/>
                <a:cs typeface="Times New Roman" pitchFamily="18" charset="0"/>
              </a:rPr>
              <a:t>или попытка фальсификации</a:t>
            </a:r>
          </a:p>
          <a:p>
            <a:pPr>
              <a:buFont typeface="Wingdings" pitchFamily="2" charset="2"/>
              <a:buChar char="§"/>
            </a:pPr>
            <a:r>
              <a:rPr lang="ru-RU" sz="2000" dirty="0" smtClean="0">
                <a:effectLst>
                  <a:outerShdw blurRad="38100" dist="38100" dir="2700000" algn="tl">
                    <a:srgbClr val="000000">
                      <a:alpha val="43137"/>
                    </a:srgbClr>
                  </a:outerShdw>
                </a:effectLst>
                <a:latin typeface="Times New Roman" pitchFamily="18" charset="0"/>
                <a:cs typeface="Times New Roman" pitchFamily="18" charset="0"/>
              </a:rPr>
              <a:t>Обладание </a:t>
            </a:r>
            <a:r>
              <a:rPr lang="ru-RU" sz="2000" dirty="0">
                <a:effectLst>
                  <a:outerShdw blurRad="38100" dist="38100" dir="2700000" algn="tl">
                    <a:srgbClr val="000000">
                      <a:alpha val="43137"/>
                    </a:srgbClr>
                  </a:outerShdw>
                </a:effectLst>
                <a:latin typeface="Times New Roman" pitchFamily="18" charset="0"/>
                <a:cs typeface="Times New Roman" pitchFamily="18" charset="0"/>
              </a:rPr>
              <a:t>запрещенной субстанцией или методом</a:t>
            </a:r>
          </a:p>
          <a:p>
            <a:pPr>
              <a:buFont typeface="Wingdings" pitchFamily="2" charset="2"/>
              <a:buChar char="§"/>
            </a:pPr>
            <a:r>
              <a:rPr lang="ru-RU" sz="2000" dirty="0" smtClean="0">
                <a:effectLst>
                  <a:outerShdw blurRad="38100" dist="38100" dir="2700000" algn="tl">
                    <a:srgbClr val="000000">
                      <a:alpha val="43137"/>
                    </a:srgbClr>
                  </a:outerShdw>
                </a:effectLst>
                <a:latin typeface="Times New Roman" pitchFamily="18" charset="0"/>
                <a:cs typeface="Times New Roman" pitchFamily="18" charset="0"/>
              </a:rPr>
              <a:t>Распространение </a:t>
            </a:r>
            <a:r>
              <a:rPr lang="ru-RU" sz="2000" dirty="0">
                <a:effectLst>
                  <a:outerShdw blurRad="38100" dist="38100" dir="2700000" algn="tl">
                    <a:srgbClr val="000000">
                      <a:alpha val="43137"/>
                    </a:srgbClr>
                  </a:outerShdw>
                </a:effectLst>
                <a:latin typeface="Times New Roman" pitchFamily="18" charset="0"/>
                <a:cs typeface="Times New Roman" pitchFamily="18" charset="0"/>
              </a:rPr>
              <a:t>или попытка распространения</a:t>
            </a:r>
          </a:p>
          <a:p>
            <a:pPr>
              <a:buFont typeface="Wingdings" pitchFamily="2" charset="2"/>
              <a:buChar char="§"/>
            </a:pPr>
            <a:r>
              <a:rPr lang="ru-RU" sz="2000" dirty="0" smtClean="0">
                <a:effectLst>
                  <a:outerShdw blurRad="38100" dist="38100" dir="2700000" algn="tl">
                    <a:srgbClr val="000000">
                      <a:alpha val="43137"/>
                    </a:srgbClr>
                  </a:outerShdw>
                </a:effectLst>
                <a:latin typeface="Times New Roman" pitchFamily="18" charset="0"/>
                <a:cs typeface="Times New Roman" pitchFamily="18" charset="0"/>
              </a:rPr>
              <a:t>Назначение </a:t>
            </a:r>
            <a:r>
              <a:rPr lang="ru-RU" sz="2000" dirty="0">
                <a:effectLst>
                  <a:outerShdw blurRad="38100" dist="38100" dir="2700000" algn="tl">
                    <a:srgbClr val="000000">
                      <a:alpha val="43137"/>
                    </a:srgbClr>
                  </a:outerShdw>
                </a:effectLst>
                <a:latin typeface="Times New Roman" pitchFamily="18" charset="0"/>
                <a:cs typeface="Times New Roman" pitchFamily="18" charset="0"/>
              </a:rPr>
              <a:t>или попытка назначения</a:t>
            </a:r>
          </a:p>
          <a:p>
            <a:pPr>
              <a:buFont typeface="Wingdings" pitchFamily="2" charset="2"/>
              <a:buChar char="§"/>
            </a:pPr>
            <a:r>
              <a:rPr lang="ru-RU" sz="2000" b="1" dirty="0" smtClean="0">
                <a:effectLst>
                  <a:outerShdw blurRad="38100" dist="38100" dir="2700000" algn="tl">
                    <a:srgbClr val="000000">
                      <a:alpha val="43137"/>
                    </a:srgbClr>
                  </a:outerShdw>
                </a:effectLst>
                <a:latin typeface="Times New Roman" pitchFamily="18" charset="0"/>
                <a:cs typeface="Times New Roman" pitchFamily="18" charset="0"/>
              </a:rPr>
              <a:t>Соучастие</a:t>
            </a:r>
            <a:endParaRPr lang="ru-RU" sz="2000" b="1" dirty="0">
              <a:effectLst>
                <a:outerShdw blurRad="38100" dist="38100" dir="2700000" algn="tl">
                  <a:srgbClr val="000000">
                    <a:alpha val="43137"/>
                  </a:srgbClr>
                </a:outerShdw>
              </a:effectLst>
              <a:latin typeface="Times New Roman" pitchFamily="18" charset="0"/>
              <a:cs typeface="Times New Roman" pitchFamily="18" charset="0"/>
            </a:endParaRPr>
          </a:p>
          <a:p>
            <a:pPr>
              <a:buFont typeface="Wingdings" pitchFamily="2" charset="2"/>
              <a:buChar char="§"/>
            </a:pPr>
            <a:r>
              <a:rPr lang="ru-RU" sz="2000" b="1" dirty="0">
                <a:effectLst>
                  <a:outerShdw blurRad="38100" dist="38100" dir="2700000" algn="tl">
                    <a:srgbClr val="000000">
                      <a:alpha val="43137"/>
                    </a:srgbClr>
                  </a:outerShdw>
                </a:effectLst>
                <a:latin typeface="Times New Roman" pitchFamily="18" charset="0"/>
                <a:cs typeface="Times New Roman" pitchFamily="18" charset="0"/>
              </a:rPr>
              <a:t> Профессиональное сотрудничество</a:t>
            </a:r>
            <a:endParaRPr lang="ru-RU" sz="2000" b="1" dirty="0"/>
          </a:p>
        </p:txBody>
      </p:sp>
    </p:spTree>
    <p:extLst>
      <p:ext uri="{BB962C8B-B14F-4D97-AF65-F5344CB8AC3E}">
        <p14:creationId xmlns="" xmlns:p14="http://schemas.microsoft.com/office/powerpoint/2010/main" val="11186324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149611" y="5733256"/>
            <a:ext cx="1440159" cy="997513"/>
          </a:xfrm>
          <a:prstGeom prst="rect">
            <a:avLst/>
          </a:prstGeom>
        </p:spPr>
      </p:pic>
      <p:pic>
        <p:nvPicPr>
          <p:cNvPr id="2" name="Рисунок 1"/>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1763687" y="5733256"/>
            <a:ext cx="1317826" cy="829476"/>
          </a:xfrm>
          <a:prstGeom prst="rect">
            <a:avLst/>
          </a:prstGeom>
        </p:spPr>
      </p:pic>
      <p:sp>
        <p:nvSpPr>
          <p:cNvPr id="4" name="Прямоугольник 3"/>
          <p:cNvSpPr/>
          <p:nvPr/>
        </p:nvSpPr>
        <p:spPr>
          <a:xfrm>
            <a:off x="2339752" y="462254"/>
            <a:ext cx="6480720" cy="461665"/>
          </a:xfrm>
          <a:prstGeom prst="rect">
            <a:avLst/>
          </a:prstGeom>
        </p:spPr>
        <p:txBody>
          <a:bodyPr wrap="square">
            <a:spAutoFit/>
          </a:bodyPr>
          <a:lstStyle/>
          <a:p>
            <a:pPr algn="r"/>
            <a:r>
              <a:rPr lang="en-US"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ru-RU"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Антидопинговые документы</a:t>
            </a:r>
            <a:endParaRPr lang="ru-RU"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Объект 4"/>
          <p:cNvSpPr>
            <a:spLocks noGrp="1"/>
          </p:cNvSpPr>
          <p:nvPr>
            <p:ph idx="1"/>
          </p:nvPr>
        </p:nvSpPr>
        <p:spPr>
          <a:xfrm>
            <a:off x="323528" y="923919"/>
            <a:ext cx="8424936" cy="5529417"/>
          </a:xfrm>
        </p:spPr>
        <p:txBody>
          <a:bodyPr>
            <a:normAutofit/>
          </a:bodyPr>
          <a:lstStyle/>
          <a:p>
            <a:pPr>
              <a:buFont typeface="Wingdings" panose="05000000000000000000" pitchFamily="2" charset="2"/>
              <a:buChar char="Ø"/>
            </a:pPr>
            <a:endParaRPr lang="ru-RU" sz="2000" b="1" dirty="0" smtClean="0">
              <a:latin typeface="Times New Roman" pitchFamily="18" charset="0"/>
              <a:cs typeface="Times New Roman" pitchFamily="18" charset="0"/>
            </a:endParaRPr>
          </a:p>
          <a:p>
            <a:pPr>
              <a:buFont typeface="Wingdings" panose="05000000000000000000" pitchFamily="2" charset="2"/>
              <a:buChar char="Ø"/>
            </a:pPr>
            <a:endParaRPr lang="ru-RU" sz="2000" b="1" dirty="0" smtClean="0">
              <a:latin typeface="Times New Roman" pitchFamily="18" charset="0"/>
              <a:cs typeface="Times New Roman" pitchFamily="18" charset="0"/>
            </a:endParaRPr>
          </a:p>
          <a:p>
            <a:pPr>
              <a:buFont typeface="Wingdings" panose="05000000000000000000" pitchFamily="2" charset="2"/>
              <a:buChar char="Ø"/>
            </a:pPr>
            <a:r>
              <a:rPr lang="ru-RU" sz="2000" b="1" dirty="0" smtClean="0">
                <a:latin typeface="Times New Roman" pitchFamily="18" charset="0"/>
                <a:cs typeface="Times New Roman" pitchFamily="18" charset="0"/>
              </a:rPr>
              <a:t>Конвенция </a:t>
            </a:r>
            <a:r>
              <a:rPr lang="ru-RU" sz="2000" b="1" dirty="0">
                <a:latin typeface="Times New Roman" pitchFamily="18" charset="0"/>
                <a:cs typeface="Times New Roman" pitchFamily="18" charset="0"/>
              </a:rPr>
              <a:t>против применения </a:t>
            </a:r>
            <a:r>
              <a:rPr lang="ru-RU" sz="2000" b="1" dirty="0" smtClean="0">
                <a:latin typeface="Times New Roman" pitchFamily="18" charset="0"/>
                <a:cs typeface="Times New Roman" pitchFamily="18" charset="0"/>
              </a:rPr>
              <a:t>допинга (1989)</a:t>
            </a:r>
            <a:endParaRPr lang="ru-RU" sz="2000" b="1" dirty="0">
              <a:latin typeface="Times New Roman" pitchFamily="18" charset="0"/>
              <a:cs typeface="Times New Roman" pitchFamily="18" charset="0"/>
            </a:endParaRPr>
          </a:p>
          <a:p>
            <a:pPr>
              <a:buFont typeface="Wingdings" panose="05000000000000000000" pitchFamily="2" charset="2"/>
              <a:buChar char="Ø"/>
            </a:pPr>
            <a:r>
              <a:rPr lang="ru-RU" sz="2000" b="1" dirty="0" smtClean="0">
                <a:latin typeface="Times New Roman" pitchFamily="18" charset="0"/>
                <a:cs typeface="Times New Roman" pitchFamily="18" charset="0"/>
              </a:rPr>
              <a:t>Международная </a:t>
            </a:r>
            <a:r>
              <a:rPr lang="ru-RU" sz="2000" b="1" dirty="0">
                <a:latin typeface="Times New Roman" pitchFamily="18" charset="0"/>
                <a:cs typeface="Times New Roman" pitchFamily="18" charset="0"/>
              </a:rPr>
              <a:t>конвенция ЮНЕСКО о борьбе </a:t>
            </a:r>
            <a:endParaRPr lang="ru-RU" sz="2000" b="1" dirty="0" smtClean="0">
              <a:latin typeface="Times New Roman" pitchFamily="18" charset="0"/>
              <a:cs typeface="Times New Roman" pitchFamily="18" charset="0"/>
            </a:endParaRPr>
          </a:p>
          <a:p>
            <a:pPr marL="0" indent="0">
              <a:buNone/>
            </a:pPr>
            <a:r>
              <a:rPr lang="ru-RU" sz="2000" b="1" dirty="0" smtClean="0">
                <a:latin typeface="Times New Roman" pitchFamily="18" charset="0"/>
                <a:cs typeface="Times New Roman" pitchFamily="18" charset="0"/>
              </a:rPr>
              <a:t>     с </a:t>
            </a:r>
            <a:r>
              <a:rPr lang="ru-RU" sz="2000" b="1" dirty="0">
                <a:latin typeface="Times New Roman" pitchFamily="18" charset="0"/>
                <a:cs typeface="Times New Roman" pitchFamily="18" charset="0"/>
              </a:rPr>
              <a:t>допингом в </a:t>
            </a:r>
            <a:r>
              <a:rPr lang="ru-RU" sz="2000" b="1" dirty="0" smtClean="0">
                <a:latin typeface="Times New Roman" pitchFamily="18" charset="0"/>
                <a:cs typeface="Times New Roman" pitchFamily="18" charset="0"/>
              </a:rPr>
              <a:t>спорте (2006)</a:t>
            </a:r>
          </a:p>
          <a:p>
            <a:pPr>
              <a:buFont typeface="Wingdings" panose="05000000000000000000" pitchFamily="2" charset="2"/>
              <a:buChar char="Ø"/>
            </a:pPr>
            <a:r>
              <a:rPr lang="ru-RU" sz="2000" b="1" dirty="0">
                <a:latin typeface="Times New Roman" pitchFamily="18" charset="0"/>
                <a:cs typeface="Times New Roman" pitchFamily="18" charset="0"/>
              </a:rPr>
              <a:t>Всемирный антидопинговый кодекс и </a:t>
            </a:r>
            <a:r>
              <a:rPr lang="ru-RU" sz="2000" b="1" dirty="0" smtClean="0">
                <a:latin typeface="Times New Roman" pitchFamily="18" charset="0"/>
                <a:cs typeface="Times New Roman" pitchFamily="18" charset="0"/>
              </a:rPr>
              <a:t>стандарты </a:t>
            </a:r>
          </a:p>
          <a:p>
            <a:pPr>
              <a:buFont typeface="Wingdings" panose="05000000000000000000" pitchFamily="2" charset="2"/>
              <a:buChar char="Ø"/>
            </a:pPr>
            <a:endParaRPr lang="ru-RU" sz="2000" b="1" dirty="0">
              <a:latin typeface="Times New Roman" pitchFamily="18" charset="0"/>
              <a:cs typeface="Times New Roman" pitchFamily="18" charset="0"/>
            </a:endParaRPr>
          </a:p>
          <a:p>
            <a:pPr>
              <a:buFont typeface="Wingdings" panose="05000000000000000000" pitchFamily="2" charset="2"/>
              <a:buChar char="Ø"/>
            </a:pPr>
            <a:endParaRPr lang="ru-RU" sz="2000" b="1" dirty="0" smtClean="0">
              <a:latin typeface="Times New Roman" pitchFamily="18" charset="0"/>
              <a:cs typeface="Times New Roman" pitchFamily="18" charset="0"/>
            </a:endParaRPr>
          </a:p>
          <a:p>
            <a:pPr>
              <a:buFont typeface="Wingdings" panose="05000000000000000000" pitchFamily="2" charset="2"/>
              <a:buChar char="Ø"/>
            </a:pPr>
            <a:endParaRPr lang="ru-RU" sz="2000" b="1" dirty="0">
              <a:latin typeface="Times New Roman" pitchFamily="18" charset="0"/>
              <a:cs typeface="Times New Roman" pitchFamily="18" charset="0"/>
            </a:endParaRPr>
          </a:p>
          <a:p>
            <a:pPr>
              <a:buFont typeface="Wingdings" panose="05000000000000000000" pitchFamily="2" charset="2"/>
              <a:buChar char="Ø"/>
            </a:pPr>
            <a:endParaRPr lang="ru-RU" sz="2000" b="1" dirty="0" smtClean="0">
              <a:latin typeface="Times New Roman" pitchFamily="18" charset="0"/>
              <a:cs typeface="Times New Roman" pitchFamily="18" charset="0"/>
            </a:endParaRPr>
          </a:p>
          <a:p>
            <a:pPr>
              <a:buFont typeface="Wingdings" panose="05000000000000000000" pitchFamily="2" charset="2"/>
              <a:buChar char="Ø"/>
            </a:pPr>
            <a:r>
              <a:rPr lang="ru-RU" sz="2000" b="1" dirty="0" smtClean="0">
                <a:latin typeface="Times New Roman" pitchFamily="18" charset="0"/>
                <a:cs typeface="Times New Roman" pitchFamily="18" charset="0"/>
              </a:rPr>
              <a:t>Антидопинговые правила международной федерации</a:t>
            </a:r>
            <a:endParaRPr lang="ru-RU" sz="2000" b="1" dirty="0">
              <a:latin typeface="Times New Roman" pitchFamily="18" charset="0"/>
              <a:cs typeface="Times New Roman" pitchFamily="18" charset="0"/>
            </a:endParaRPr>
          </a:p>
          <a:p>
            <a:pPr>
              <a:buFont typeface="Wingdings" panose="05000000000000000000" pitchFamily="2" charset="2"/>
              <a:buChar char="Ø"/>
            </a:pPr>
            <a:r>
              <a:rPr lang="ru-RU" sz="2000" b="1" dirty="0" smtClean="0">
                <a:latin typeface="Times New Roman" pitchFamily="18" charset="0"/>
                <a:cs typeface="Times New Roman" pitchFamily="18" charset="0"/>
              </a:rPr>
              <a:t>Общероссийские </a:t>
            </a:r>
            <a:r>
              <a:rPr lang="ru-RU" sz="2000" b="1" dirty="0">
                <a:latin typeface="Times New Roman" pitchFamily="18" charset="0"/>
                <a:cs typeface="Times New Roman" pitchFamily="18" charset="0"/>
              </a:rPr>
              <a:t>антидопинговые правила</a:t>
            </a:r>
            <a:r>
              <a:rPr lang="ru-RU" sz="2000" b="1" dirty="0" smtClean="0">
                <a:latin typeface="Times New Roman" pitchFamily="18" charset="0"/>
                <a:cs typeface="Times New Roman" pitchFamily="18" charset="0"/>
              </a:rPr>
              <a:t> </a:t>
            </a:r>
            <a:endParaRPr lang="ru-RU" sz="2000" b="1" dirty="0">
              <a:latin typeface="Times New Roman" pitchFamily="18" charset="0"/>
              <a:cs typeface="Times New Roman" pitchFamily="18" charset="0"/>
            </a:endParaRPr>
          </a:p>
          <a:p>
            <a:pPr marL="0" indent="0">
              <a:buNone/>
            </a:pPr>
            <a:endParaRPr lang="ru-RU" sz="2000" b="1" dirty="0">
              <a:latin typeface="Times New Roman" pitchFamily="18" charset="0"/>
              <a:cs typeface="Times New Roman" pitchFamily="18" charset="0"/>
            </a:endParaRPr>
          </a:p>
          <a:p>
            <a:endParaRPr lang="ru-RU" sz="2000" b="1" dirty="0">
              <a:latin typeface="Times New Roman" pitchFamily="18" charset="0"/>
              <a:cs typeface="Times New Roman" pitchFamily="18" charset="0"/>
            </a:endParaRPr>
          </a:p>
        </p:txBody>
      </p:sp>
      <p:pic>
        <p:nvPicPr>
          <p:cNvPr id="3" name="Рисунок 2"/>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7339398" y="4541035"/>
            <a:ext cx="1193042" cy="1672487"/>
          </a:xfrm>
          <a:prstGeom prst="rect">
            <a:avLst/>
          </a:prstGeom>
        </p:spPr>
      </p:pic>
      <p:pic>
        <p:nvPicPr>
          <p:cNvPr id="6" name="Рисунок 5"/>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3566046" y="6041357"/>
            <a:ext cx="1435182" cy="521375"/>
          </a:xfrm>
          <a:prstGeom prst="rect">
            <a:avLst/>
          </a:prstGeom>
        </p:spPr>
      </p:pic>
      <p:pic>
        <p:nvPicPr>
          <p:cNvPr id="10" name="Рисунок 15" descr="Кодекс.bmp"/>
          <p:cNvPicPr>
            <a:picLocks noChangeAspect="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539552" y="3246695"/>
            <a:ext cx="866034" cy="1253554"/>
          </a:xfrm>
          <a:prstGeom prst="rect">
            <a:avLst/>
          </a:prstGeom>
          <a:noFill/>
          <a:ln w="9525">
            <a:solidFill>
              <a:schemeClr val="tx1">
                <a:alpha val="56078"/>
              </a:schemeClr>
            </a:solidFill>
            <a:miter lim="800000"/>
            <a:headEnd/>
            <a:tailEnd/>
          </a:ln>
          <a:extLst>
            <a:ext uri="{909E8E84-426E-40DD-AFC4-6F175D3DCCD1}">
              <a14:hiddenFill xmlns="" xmlns:a14="http://schemas.microsoft.com/office/drawing/2010/main">
                <a:solidFill>
                  <a:srgbClr val="FFFFFF"/>
                </a:solidFill>
              </a14:hiddenFill>
            </a:ext>
          </a:extLst>
        </p:spPr>
      </p:pic>
      <p:pic>
        <p:nvPicPr>
          <p:cNvPr id="11" name="Рисунок 10" descr="Стандарт по тест.bmp"/>
          <p:cNvPicPr>
            <a:picLocks noChangeAspect="1"/>
          </p:cNvPicPr>
          <p:nvPr/>
        </p:nvPicPr>
        <p:blipFill>
          <a:blip r:embed="rId7" cstate="print"/>
          <a:stretch>
            <a:fillRect/>
          </a:stretch>
        </p:blipFill>
        <p:spPr>
          <a:xfrm>
            <a:off x="1589770" y="3258111"/>
            <a:ext cx="879844" cy="1255180"/>
          </a:xfrm>
          <a:prstGeom prst="rect">
            <a:avLst/>
          </a:prstGeom>
          <a:ln>
            <a:solidFill>
              <a:schemeClr val="bg1">
                <a:lumMod val="50000"/>
              </a:schemeClr>
            </a:solidFill>
          </a:ln>
        </p:spPr>
      </p:pic>
      <p:pic>
        <p:nvPicPr>
          <p:cNvPr id="12" name="Рисунок 11" descr="Список запрещенный.bmp"/>
          <p:cNvPicPr>
            <a:picLocks noChangeAspect="1"/>
          </p:cNvPicPr>
          <p:nvPr/>
        </p:nvPicPr>
        <p:blipFill>
          <a:blip r:embed="rId8" cstate="print"/>
          <a:stretch>
            <a:fillRect/>
          </a:stretch>
        </p:blipFill>
        <p:spPr>
          <a:xfrm>
            <a:off x="2652940" y="3254224"/>
            <a:ext cx="904216" cy="1255992"/>
          </a:xfrm>
          <a:prstGeom prst="rect">
            <a:avLst/>
          </a:prstGeom>
          <a:ln>
            <a:solidFill>
              <a:schemeClr val="bg1">
                <a:lumMod val="50000"/>
              </a:schemeClr>
            </a:solidFill>
          </a:ln>
        </p:spPr>
      </p:pic>
      <p:pic>
        <p:nvPicPr>
          <p:cNvPr id="13" name="Рисунок 12" descr="Защита данных.bmp"/>
          <p:cNvPicPr>
            <a:picLocks noChangeAspect="1"/>
          </p:cNvPicPr>
          <p:nvPr/>
        </p:nvPicPr>
        <p:blipFill>
          <a:blip r:embed="rId9" cstate="print"/>
          <a:stretch>
            <a:fillRect/>
          </a:stretch>
        </p:blipFill>
        <p:spPr>
          <a:xfrm>
            <a:off x="6236759" y="3261628"/>
            <a:ext cx="943691" cy="1223687"/>
          </a:xfrm>
          <a:prstGeom prst="rect">
            <a:avLst/>
          </a:prstGeom>
          <a:ln>
            <a:solidFill>
              <a:schemeClr val="bg1">
                <a:lumMod val="50000"/>
              </a:schemeClr>
            </a:solidFill>
          </a:ln>
        </p:spPr>
      </p:pic>
      <p:pic>
        <p:nvPicPr>
          <p:cNvPr id="14" name="Рисунок 13" descr="ТИ.bmp"/>
          <p:cNvPicPr>
            <a:picLocks noChangeAspect="1"/>
          </p:cNvPicPr>
          <p:nvPr/>
        </p:nvPicPr>
        <p:blipFill>
          <a:blip r:embed="rId10" cstate="print"/>
          <a:stretch>
            <a:fillRect/>
          </a:stretch>
        </p:blipFill>
        <p:spPr>
          <a:xfrm>
            <a:off x="3793145" y="3259767"/>
            <a:ext cx="896092" cy="1253554"/>
          </a:xfrm>
          <a:prstGeom prst="rect">
            <a:avLst/>
          </a:prstGeom>
          <a:ln>
            <a:solidFill>
              <a:schemeClr val="bg1">
                <a:lumMod val="50000"/>
              </a:schemeClr>
            </a:solidFill>
          </a:ln>
        </p:spPr>
      </p:pic>
      <p:pic>
        <p:nvPicPr>
          <p:cNvPr id="15" name="Рисунок 14" descr="Laboratories.bmp"/>
          <p:cNvPicPr>
            <a:picLocks noChangeAspect="1"/>
          </p:cNvPicPr>
          <p:nvPr/>
        </p:nvPicPr>
        <p:blipFill>
          <a:blip r:embed="rId11" cstate="print"/>
          <a:stretch>
            <a:fillRect/>
          </a:stretch>
        </p:blipFill>
        <p:spPr>
          <a:xfrm>
            <a:off x="4978277" y="3261628"/>
            <a:ext cx="945764" cy="1223687"/>
          </a:xfrm>
          <a:prstGeom prst="rect">
            <a:avLst/>
          </a:prstGeom>
          <a:noFill/>
          <a:ln>
            <a:solidFill>
              <a:schemeClr val="bg1">
                <a:lumMod val="50000"/>
              </a:schemeClr>
            </a:solidFill>
          </a:ln>
        </p:spPr>
      </p:pic>
      <p:pic>
        <p:nvPicPr>
          <p:cNvPr id="20" name="Рисунок 19"/>
          <p:cNvPicPr>
            <a:picLocks noChangeAspect="1"/>
          </p:cNvPicPr>
          <p:nvPr/>
        </p:nvPicPr>
        <p:blipFill>
          <a:blip r:embed="rId12">
            <a:extLst>
              <a:ext uri="{28A0092B-C50C-407E-A947-70E740481C1C}">
                <a14:useLocalDpi xmlns="" xmlns:a14="http://schemas.microsoft.com/office/drawing/2010/main" val="0"/>
              </a:ext>
            </a:extLst>
          </a:blip>
          <a:stretch>
            <a:fillRect/>
          </a:stretch>
        </p:blipFill>
        <p:spPr>
          <a:xfrm>
            <a:off x="5324954" y="5632286"/>
            <a:ext cx="1817060" cy="868022"/>
          </a:xfrm>
          <a:prstGeom prst="rect">
            <a:avLst/>
          </a:prstGeom>
        </p:spPr>
      </p:pic>
    </p:spTree>
    <p:extLst>
      <p:ext uri="{BB962C8B-B14F-4D97-AF65-F5344CB8AC3E}">
        <p14:creationId xmlns="" xmlns:p14="http://schemas.microsoft.com/office/powerpoint/2010/main" val="29315245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39752" y="462254"/>
            <a:ext cx="6480720" cy="461665"/>
          </a:xfrm>
          <a:prstGeom prst="rect">
            <a:avLst/>
          </a:prstGeom>
        </p:spPr>
        <p:txBody>
          <a:bodyPr wrap="square">
            <a:spAutoFit/>
          </a:bodyPr>
          <a:lstStyle/>
          <a:p>
            <a:pPr algn="r"/>
            <a:r>
              <a:rPr lang="en-US"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ru-RU"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Кодекс ВАДА</a:t>
            </a:r>
            <a:endParaRPr lang="ru-RU"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Объект 4"/>
          <p:cNvSpPr>
            <a:spLocks noGrp="1"/>
          </p:cNvSpPr>
          <p:nvPr>
            <p:ph idx="1"/>
          </p:nvPr>
        </p:nvSpPr>
        <p:spPr>
          <a:xfrm>
            <a:off x="457200" y="1600201"/>
            <a:ext cx="8229600" cy="4205063"/>
          </a:xfrm>
        </p:spPr>
        <p:txBody>
          <a:bodyPr>
            <a:normAutofit fontScale="92500" lnSpcReduction="10000"/>
          </a:bodyPr>
          <a:lstStyle/>
          <a:p>
            <a:pPr>
              <a:buFont typeface="Wingdings" pitchFamily="2" charset="2"/>
              <a:buChar char="v"/>
            </a:pPr>
            <a:endParaRPr lang="ru-RU" sz="22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pPr lvl="0" algn="just" fontAlgn="base">
              <a:spcAft>
                <a:spcPct val="0"/>
              </a:spcAft>
              <a:buFont typeface="Arial" charset="0"/>
              <a:buChar char="•"/>
            </a:pPr>
            <a:r>
              <a:rPr lang="ru-RU" altLang="ru-RU" sz="2000" dirty="0">
                <a:solidFill>
                  <a:prstClr val="black"/>
                </a:solidFill>
                <a:latin typeface="Times New Roman" pitchFamily="18" charset="0"/>
                <a:cs typeface="Calibri" pitchFamily="34" charset="0"/>
              </a:rPr>
              <a:t>стандартный срок дисквалификации </a:t>
            </a:r>
            <a:r>
              <a:rPr lang="ru-RU" altLang="ru-RU" sz="2000" dirty="0" smtClean="0">
                <a:solidFill>
                  <a:prstClr val="black"/>
                </a:solidFill>
                <a:latin typeface="Times New Roman" pitchFamily="18" charset="0"/>
                <a:cs typeface="Calibri" pitchFamily="34" charset="0"/>
              </a:rPr>
              <a:t>за первое нарушение – </a:t>
            </a:r>
            <a:r>
              <a:rPr lang="ru-RU" altLang="ru-RU" sz="2000" dirty="0">
                <a:solidFill>
                  <a:prstClr val="black"/>
                </a:solidFill>
                <a:latin typeface="Times New Roman" pitchFamily="18" charset="0"/>
                <a:cs typeface="Calibri" pitchFamily="34" charset="0"/>
              </a:rPr>
              <a:t>4 </a:t>
            </a:r>
            <a:r>
              <a:rPr lang="ru-RU" altLang="ru-RU" sz="2000" dirty="0" smtClean="0">
                <a:solidFill>
                  <a:prstClr val="black"/>
                </a:solidFill>
                <a:latin typeface="Times New Roman" pitchFamily="18" charset="0"/>
                <a:cs typeface="Calibri" pitchFamily="34" charset="0"/>
              </a:rPr>
              <a:t>года </a:t>
            </a:r>
            <a:endParaRPr lang="ru-RU" altLang="ru-RU" sz="2000" dirty="0">
              <a:solidFill>
                <a:prstClr val="black"/>
              </a:solidFill>
              <a:latin typeface="Times New Roman" pitchFamily="18" charset="0"/>
              <a:cs typeface="Calibri" pitchFamily="34" charset="0"/>
            </a:endParaRPr>
          </a:p>
          <a:p>
            <a:pPr lvl="0" algn="just" fontAlgn="base">
              <a:spcAft>
                <a:spcPct val="0"/>
              </a:spcAft>
              <a:buNone/>
            </a:pPr>
            <a:endParaRPr lang="ru-RU" altLang="ru-RU" sz="300" dirty="0">
              <a:solidFill>
                <a:prstClr val="black"/>
              </a:solidFill>
              <a:latin typeface="Times New Roman" pitchFamily="18" charset="0"/>
              <a:cs typeface="Calibri" pitchFamily="34" charset="0"/>
            </a:endParaRPr>
          </a:p>
          <a:p>
            <a:pPr lvl="0" algn="just" fontAlgn="base">
              <a:spcAft>
                <a:spcPct val="0"/>
              </a:spcAft>
              <a:buFont typeface="Arial" charset="0"/>
              <a:buChar char="•"/>
            </a:pPr>
            <a:r>
              <a:rPr lang="ru-RU" altLang="ru-RU" sz="2000" dirty="0">
                <a:solidFill>
                  <a:prstClr val="black"/>
                </a:solidFill>
                <a:latin typeface="Times New Roman" pitchFamily="18" charset="0"/>
                <a:cs typeface="Times New Roman" pitchFamily="18" charset="0"/>
              </a:rPr>
              <a:t>дисквалификация за любое сочетание  </a:t>
            </a:r>
            <a:r>
              <a:rPr lang="en-US" altLang="ru-RU" sz="2000" dirty="0">
                <a:solidFill>
                  <a:prstClr val="black"/>
                </a:solidFill>
                <a:latin typeface="Times New Roman" pitchFamily="18" charset="0"/>
                <a:cs typeface="Times New Roman" pitchFamily="18" charset="0"/>
              </a:rPr>
              <a:t>3</a:t>
            </a:r>
            <a:r>
              <a:rPr lang="ru-RU" altLang="ru-RU" sz="2000" dirty="0">
                <a:solidFill>
                  <a:prstClr val="black"/>
                </a:solidFill>
                <a:latin typeface="Times New Roman" pitchFamily="18" charset="0"/>
                <a:cs typeface="Times New Roman" pitchFamily="18" charset="0"/>
              </a:rPr>
              <a:t> пропущенных  тестов  и</a:t>
            </a:r>
            <a:r>
              <a:rPr lang="en-US" altLang="ru-RU" sz="2000" dirty="0">
                <a:solidFill>
                  <a:prstClr val="black"/>
                </a:solidFill>
                <a:latin typeface="Times New Roman" pitchFamily="18" charset="0"/>
                <a:cs typeface="Times New Roman" pitchFamily="18" charset="0"/>
              </a:rPr>
              <a:t>/</a:t>
            </a:r>
            <a:r>
              <a:rPr lang="ru-RU" altLang="ru-RU" sz="2000" dirty="0">
                <a:solidFill>
                  <a:prstClr val="black"/>
                </a:solidFill>
                <a:latin typeface="Times New Roman" pitchFamily="18" charset="0"/>
                <a:cs typeface="Times New Roman" pitchFamily="18" charset="0"/>
              </a:rPr>
              <a:t>или  3 случаев  непредставления информации в течение 12 месяцев </a:t>
            </a:r>
          </a:p>
          <a:p>
            <a:pPr lvl="0" algn="just" fontAlgn="base">
              <a:spcAft>
                <a:spcPct val="0"/>
              </a:spcAft>
              <a:buNone/>
            </a:pPr>
            <a:endParaRPr lang="ru-RU" altLang="ru-RU" sz="300" dirty="0">
              <a:solidFill>
                <a:prstClr val="black"/>
              </a:solidFill>
              <a:latin typeface="Times New Roman" pitchFamily="18" charset="0"/>
              <a:cs typeface="Times New Roman" pitchFamily="18" charset="0"/>
            </a:endParaRPr>
          </a:p>
          <a:p>
            <a:pPr lvl="0" algn="just" fontAlgn="base">
              <a:spcAft>
                <a:spcPct val="0"/>
              </a:spcAft>
              <a:buFont typeface="Arial" charset="0"/>
              <a:buChar char="•"/>
            </a:pPr>
            <a:r>
              <a:rPr lang="ru-RU" altLang="ru-RU" sz="2000" dirty="0">
                <a:solidFill>
                  <a:prstClr val="black"/>
                </a:solidFill>
                <a:latin typeface="Times New Roman" pitchFamily="18" charset="0"/>
                <a:cs typeface="Times New Roman" pitchFamily="18" charset="0"/>
              </a:rPr>
              <a:t>срок давности по допинговым делам -10 лет</a:t>
            </a:r>
          </a:p>
          <a:p>
            <a:pPr lvl="0" algn="just" fontAlgn="base">
              <a:spcAft>
                <a:spcPct val="0"/>
              </a:spcAft>
              <a:buNone/>
            </a:pPr>
            <a:endParaRPr lang="ru-RU" altLang="ru-RU" sz="300" dirty="0">
              <a:solidFill>
                <a:prstClr val="black"/>
              </a:solidFill>
              <a:latin typeface="Times New Roman" pitchFamily="18" charset="0"/>
              <a:cs typeface="Times New Roman" pitchFamily="18" charset="0"/>
            </a:endParaRPr>
          </a:p>
          <a:p>
            <a:pPr lvl="0" algn="just" fontAlgn="base">
              <a:spcAft>
                <a:spcPct val="0"/>
              </a:spcAft>
              <a:buFont typeface="Arial" charset="0"/>
              <a:buChar char="•"/>
            </a:pPr>
            <a:r>
              <a:rPr lang="ru-RU" altLang="ru-RU" sz="2000" dirty="0">
                <a:solidFill>
                  <a:prstClr val="black"/>
                </a:solidFill>
                <a:latin typeface="Times New Roman" pitchFamily="18" charset="0"/>
                <a:cs typeface="Times New Roman" pitchFamily="18" charset="0"/>
              </a:rPr>
              <a:t>все результаты спортсмена, достигнутые в период дисквалификации, аннулируются даже в случае ретроактивной дисквалификации</a:t>
            </a:r>
          </a:p>
          <a:p>
            <a:pPr lvl="0" algn="just" fontAlgn="base">
              <a:spcAft>
                <a:spcPct val="0"/>
              </a:spcAft>
              <a:buNone/>
            </a:pPr>
            <a:endParaRPr lang="ru-RU" altLang="ru-RU" sz="300" dirty="0">
              <a:solidFill>
                <a:prstClr val="black"/>
              </a:solidFill>
              <a:latin typeface="Times New Roman" pitchFamily="18" charset="0"/>
              <a:cs typeface="Times New Roman" pitchFamily="18" charset="0"/>
            </a:endParaRPr>
          </a:p>
          <a:p>
            <a:pPr lvl="0" algn="just" fontAlgn="base">
              <a:spcAft>
                <a:spcPct val="0"/>
              </a:spcAft>
              <a:buFont typeface="Arial" charset="0"/>
              <a:buChar char="•"/>
            </a:pPr>
            <a:r>
              <a:rPr lang="ru-RU" altLang="ru-RU" sz="2000" dirty="0">
                <a:solidFill>
                  <a:prstClr val="black"/>
                </a:solidFill>
                <a:latin typeface="Times New Roman" pitchFamily="18" charset="0"/>
                <a:cs typeface="Times New Roman" pitchFamily="18" charset="0"/>
              </a:rPr>
              <a:t>новый порядок признания и выдачи разрешений на терапевтическое использование </a:t>
            </a:r>
          </a:p>
          <a:p>
            <a:pPr lvl="0" algn="just" fontAlgn="base">
              <a:spcAft>
                <a:spcPct val="0"/>
              </a:spcAft>
              <a:buNone/>
            </a:pPr>
            <a:endParaRPr lang="ru-RU" altLang="ru-RU" sz="300" dirty="0">
              <a:solidFill>
                <a:prstClr val="black"/>
              </a:solidFill>
              <a:latin typeface="Times New Roman" pitchFamily="18" charset="0"/>
              <a:cs typeface="Times New Roman" pitchFamily="18" charset="0"/>
            </a:endParaRPr>
          </a:p>
          <a:p>
            <a:pPr lvl="0" algn="just" fontAlgn="base">
              <a:spcAft>
                <a:spcPct val="0"/>
              </a:spcAft>
              <a:buFont typeface="Arial" charset="0"/>
              <a:buChar char="•"/>
            </a:pPr>
            <a:r>
              <a:rPr lang="ru-RU" altLang="ru-RU" sz="2000" dirty="0">
                <a:solidFill>
                  <a:prstClr val="black"/>
                </a:solidFill>
                <a:latin typeface="Times New Roman" pitchFamily="18" charset="0"/>
                <a:cs typeface="Times New Roman" pitchFamily="18" charset="0"/>
              </a:rPr>
              <a:t>антидопинговые организации получили право накладывать финансовые санкции</a:t>
            </a:r>
          </a:p>
          <a:p>
            <a:pPr lvl="0" algn="just" fontAlgn="base">
              <a:spcAft>
                <a:spcPct val="0"/>
              </a:spcAft>
              <a:buNone/>
            </a:pPr>
            <a:endParaRPr lang="ru-RU" altLang="ru-RU" sz="300" dirty="0">
              <a:solidFill>
                <a:prstClr val="black"/>
              </a:solidFill>
              <a:latin typeface="Times New Roman" pitchFamily="18" charset="0"/>
              <a:cs typeface="Times New Roman" pitchFamily="18" charset="0"/>
            </a:endParaRPr>
          </a:p>
          <a:p>
            <a:pPr lvl="0" algn="just" fontAlgn="base">
              <a:spcAft>
                <a:spcPct val="0"/>
              </a:spcAft>
              <a:buFont typeface="Arial" charset="0"/>
              <a:buChar char="•"/>
            </a:pPr>
            <a:r>
              <a:rPr lang="ru-RU" altLang="ru-RU" sz="2000" dirty="0">
                <a:solidFill>
                  <a:prstClr val="black"/>
                </a:solidFill>
                <a:latin typeface="Times New Roman" pitchFamily="18" charset="0"/>
                <a:cs typeface="Times New Roman" pitchFamily="18" charset="0"/>
              </a:rPr>
              <a:t>в качестве первой инстанции дело может сразу рассматриваться Спортивным арбитражным судом в Лозанне (САС)</a:t>
            </a:r>
            <a:endParaRPr lang="ru-RU" altLang="ru-RU" sz="2000" dirty="0">
              <a:solidFill>
                <a:prstClr val="black"/>
              </a:solidFill>
              <a:latin typeface="Times New Roman" pitchFamily="18" charset="0"/>
              <a:cs typeface="Calibri" pitchFamily="34" charset="0"/>
            </a:endParaRPr>
          </a:p>
          <a:p>
            <a:endParaRPr lang="en-US" dirty="0"/>
          </a:p>
          <a:p>
            <a:endParaRPr lang="ru-RU" dirty="0"/>
          </a:p>
        </p:txBody>
      </p:sp>
    </p:spTree>
    <p:extLst>
      <p:ext uri="{BB962C8B-B14F-4D97-AF65-F5344CB8AC3E}">
        <p14:creationId xmlns="" xmlns:p14="http://schemas.microsoft.com/office/powerpoint/2010/main" val="39961424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39752" y="462254"/>
            <a:ext cx="6480720" cy="461665"/>
          </a:xfrm>
          <a:prstGeom prst="rect">
            <a:avLst/>
          </a:prstGeom>
        </p:spPr>
        <p:txBody>
          <a:bodyPr wrap="square">
            <a:spAutoFit/>
          </a:bodyPr>
          <a:lstStyle/>
          <a:p>
            <a:pPr algn="r"/>
            <a:r>
              <a:rPr lang="ru-RU"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«Загрязненный продукт»</a:t>
            </a:r>
          </a:p>
        </p:txBody>
      </p:sp>
      <p:sp>
        <p:nvSpPr>
          <p:cNvPr id="5" name="Объект 4"/>
          <p:cNvSpPr>
            <a:spLocks noGrp="1"/>
          </p:cNvSpPr>
          <p:nvPr>
            <p:ph idx="1"/>
          </p:nvPr>
        </p:nvSpPr>
        <p:spPr>
          <a:xfrm>
            <a:off x="457200" y="1600201"/>
            <a:ext cx="8229600" cy="1828799"/>
          </a:xfrm>
        </p:spPr>
        <p:txBody>
          <a:bodyPr>
            <a:normAutofit/>
          </a:bodyPr>
          <a:lstStyle/>
          <a:p>
            <a:pPr marL="0" indent="0" algn="ctr">
              <a:buNone/>
            </a:pPr>
            <a:endParaRPr lang="en-US" sz="22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endParaRPr lang="ru-RU" dirty="0"/>
          </a:p>
        </p:txBody>
      </p:sp>
      <p:sp>
        <p:nvSpPr>
          <p:cNvPr id="2" name="Прямоугольник 1"/>
          <p:cNvSpPr/>
          <p:nvPr/>
        </p:nvSpPr>
        <p:spPr>
          <a:xfrm>
            <a:off x="683568" y="1556793"/>
            <a:ext cx="7704856" cy="1754326"/>
          </a:xfrm>
          <a:prstGeom prst="rect">
            <a:avLst/>
          </a:prstGeom>
        </p:spPr>
        <p:txBody>
          <a:bodyPr wrap="square">
            <a:spAutoFit/>
          </a:bodyPr>
          <a:lstStyle/>
          <a:p>
            <a:pPr algn="just"/>
            <a:r>
              <a:rPr lang="ru-RU" b="1" dirty="0">
                <a:latin typeface="Times New Roman" pitchFamily="18" charset="0"/>
                <a:cs typeface="Times New Roman" pitchFamily="18" charset="0"/>
              </a:rPr>
              <a:t>Введена новая категория «Загрязненный продукт». Если спортсмен смог доказать незначительный характер своей вины или небрежности при употреблении продукта, содержащего запрещенную субстанцию, которая не была указана производителем, срок его дисквалификации может быть сокращен от выговора до двух лет. </a:t>
            </a:r>
          </a:p>
          <a:p>
            <a:endParaRPr lang="ru-RU" dirty="0"/>
          </a:p>
        </p:txBody>
      </p:sp>
      <p:pic>
        <p:nvPicPr>
          <p:cNvPr id="6" name="Рисунок 3" descr="post-9218-1346189388.jpeg"/>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971600" y="3717032"/>
            <a:ext cx="1755775" cy="1295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 name="TextBox 21"/>
          <p:cNvSpPr txBox="1">
            <a:spLocks noChangeArrowheads="1"/>
          </p:cNvSpPr>
          <p:nvPr/>
        </p:nvSpPr>
        <p:spPr bwMode="auto">
          <a:xfrm>
            <a:off x="3419475" y="3716338"/>
            <a:ext cx="4105275" cy="1016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lgn="ctr" eaLnBrk="1" hangingPunct="1"/>
            <a:r>
              <a:rPr lang="ru-RU" altLang="ru-RU" sz="2000" b="1" dirty="0">
                <a:solidFill>
                  <a:srgbClr val="FF0000"/>
                </a:solidFill>
                <a:latin typeface="Constantia" pitchFamily="18" charset="0"/>
              </a:rPr>
              <a:t> ДЕКСАМЕТАЗОН</a:t>
            </a:r>
            <a:r>
              <a:rPr lang="en-US" altLang="ru-RU" sz="2000" b="1" dirty="0">
                <a:solidFill>
                  <a:srgbClr val="FF0000"/>
                </a:solidFill>
                <a:latin typeface="Constantia" pitchFamily="18" charset="0"/>
              </a:rPr>
              <a:t> </a:t>
            </a:r>
            <a:endParaRPr lang="ru-RU" altLang="ru-RU" sz="2000" b="1" dirty="0">
              <a:solidFill>
                <a:srgbClr val="FF0000"/>
              </a:solidFill>
              <a:latin typeface="Constantia" pitchFamily="18" charset="0"/>
            </a:endParaRPr>
          </a:p>
          <a:p>
            <a:pPr algn="ctr" eaLnBrk="1" hangingPunct="1"/>
            <a:r>
              <a:rPr lang="en-US" altLang="ru-RU" sz="2000" b="1" dirty="0">
                <a:solidFill>
                  <a:srgbClr val="FF0000"/>
                </a:solidFill>
                <a:latin typeface="Constantia" pitchFamily="18" charset="0"/>
              </a:rPr>
              <a:t>(</a:t>
            </a:r>
            <a:r>
              <a:rPr lang="ru-RU" altLang="ru-RU" sz="2000" b="1" dirty="0">
                <a:solidFill>
                  <a:srgbClr val="FF0000"/>
                </a:solidFill>
                <a:latin typeface="Constantia" pitchFamily="18" charset="0"/>
              </a:rPr>
              <a:t>ГЛЮКОКОРТИКОСТЕРОИД)</a:t>
            </a:r>
            <a:r>
              <a:rPr lang="en-US" altLang="ru-RU" sz="2000" b="1" dirty="0">
                <a:solidFill>
                  <a:srgbClr val="FF0000"/>
                </a:solidFill>
                <a:latin typeface="Constantia" pitchFamily="18" charset="0"/>
              </a:rPr>
              <a:t> </a:t>
            </a:r>
            <a:r>
              <a:rPr lang="ru-RU" altLang="ru-RU" sz="2000" b="1" dirty="0">
                <a:solidFill>
                  <a:srgbClr val="FF0000"/>
                </a:solidFill>
                <a:latin typeface="Constantia" pitchFamily="18" charset="0"/>
              </a:rPr>
              <a:t> </a:t>
            </a:r>
          </a:p>
          <a:p>
            <a:pPr algn="ctr" eaLnBrk="1" hangingPunct="1"/>
            <a:r>
              <a:rPr lang="ru-RU" altLang="ru-RU" sz="2000" dirty="0">
                <a:latin typeface="Constantia" pitchFamily="18" charset="0"/>
              </a:rPr>
              <a:t>не указан на упаковке</a:t>
            </a:r>
          </a:p>
        </p:txBody>
      </p:sp>
      <p:sp>
        <p:nvSpPr>
          <p:cNvPr id="8" name="TextBox 21"/>
          <p:cNvSpPr txBox="1">
            <a:spLocks noChangeArrowheads="1"/>
          </p:cNvSpPr>
          <p:nvPr/>
        </p:nvSpPr>
        <p:spPr bwMode="auto">
          <a:xfrm>
            <a:off x="997710" y="5213350"/>
            <a:ext cx="2232025" cy="4000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eaLnBrk="1" hangingPunct="1"/>
            <a:r>
              <a:rPr lang="en-US" altLang="ru-RU" sz="2000" dirty="0">
                <a:latin typeface="Constantia" pitchFamily="18" charset="0"/>
              </a:rPr>
              <a:t>Ginseng </a:t>
            </a:r>
            <a:r>
              <a:rPr lang="en-US" altLang="ru-RU" sz="2000" dirty="0" err="1">
                <a:latin typeface="Constantia" pitchFamily="18" charset="0"/>
              </a:rPr>
              <a:t>kianpi</a:t>
            </a:r>
            <a:r>
              <a:rPr lang="en-US" altLang="ru-RU" sz="2000" dirty="0">
                <a:latin typeface="Constantia" pitchFamily="18" charset="0"/>
              </a:rPr>
              <a:t> </a:t>
            </a:r>
            <a:r>
              <a:rPr lang="en-US" altLang="ru-RU" sz="2000" dirty="0" err="1">
                <a:latin typeface="Constantia" pitchFamily="18" charset="0"/>
              </a:rPr>
              <a:t>pil</a:t>
            </a:r>
            <a:endParaRPr lang="ru-RU" altLang="ru-RU" sz="2000" dirty="0">
              <a:latin typeface="Constantia" pitchFamily="18" charset="0"/>
            </a:endParaRPr>
          </a:p>
        </p:txBody>
      </p:sp>
    </p:spTree>
    <p:extLst>
      <p:ext uri="{BB962C8B-B14F-4D97-AF65-F5344CB8AC3E}">
        <p14:creationId xmlns="" xmlns:p14="http://schemas.microsoft.com/office/powerpoint/2010/main" val="36020148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39752" y="462254"/>
            <a:ext cx="6480720" cy="461665"/>
          </a:xfrm>
          <a:prstGeom prst="rect">
            <a:avLst/>
          </a:prstGeom>
        </p:spPr>
        <p:txBody>
          <a:bodyPr wrap="square">
            <a:spAutoFit/>
          </a:bodyPr>
          <a:lstStyle/>
          <a:p>
            <a:pPr algn="r"/>
            <a:r>
              <a:rPr lang="ru-RU"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Персонал спортсмена </a:t>
            </a:r>
            <a:endParaRPr lang="ru-RU"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Объект 4"/>
          <p:cNvSpPr>
            <a:spLocks noGrp="1"/>
          </p:cNvSpPr>
          <p:nvPr>
            <p:ph idx="1"/>
          </p:nvPr>
        </p:nvSpPr>
        <p:spPr>
          <a:xfrm>
            <a:off x="457200" y="1600201"/>
            <a:ext cx="8229600" cy="4205063"/>
          </a:xfrm>
        </p:spPr>
        <p:txBody>
          <a:bodyPr>
            <a:normAutofit/>
          </a:bodyPr>
          <a:lstStyle/>
          <a:p>
            <a:pPr marL="0" indent="0" algn="ctr">
              <a:buNone/>
            </a:pPr>
            <a:endParaRPr lang="en-US" sz="22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endParaRPr lang="ru-RU" dirty="0"/>
          </a:p>
        </p:txBody>
      </p:sp>
      <p:sp>
        <p:nvSpPr>
          <p:cNvPr id="6" name="Содержимое 2"/>
          <p:cNvSpPr txBox="1">
            <a:spLocks/>
          </p:cNvSpPr>
          <p:nvPr/>
        </p:nvSpPr>
        <p:spPr>
          <a:xfrm>
            <a:off x="179388" y="1700213"/>
            <a:ext cx="8043862" cy="453707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ru-RU" altLang="ru-RU" sz="1800" dirty="0" smtClean="0">
                <a:latin typeface="Times New Roman" pitchFamily="18" charset="0"/>
                <a:cs typeface="Times New Roman" pitchFamily="18" charset="0"/>
              </a:rPr>
              <a:t>С 2015 года антидопинговая организация автоматически проводит расследование в отношении персонала, в случаях нарушения правил несовершеннолетним спортсменом либо многократного нарушения антидопинговых правил спортсменами данного тренера (врача). </a:t>
            </a:r>
          </a:p>
          <a:p>
            <a:pPr marL="0" indent="0" algn="just">
              <a:buNone/>
            </a:pPr>
            <a:endParaRPr lang="ru-RU" altLang="ru-RU" sz="1800" dirty="0" smtClean="0">
              <a:latin typeface="Times New Roman" pitchFamily="18" charset="0"/>
              <a:cs typeface="Times New Roman" pitchFamily="18" charset="0"/>
            </a:endParaRPr>
          </a:p>
          <a:p>
            <a:pPr algn="just"/>
            <a:r>
              <a:rPr lang="ru-RU" altLang="ru-RU" sz="1800" dirty="0" smtClean="0">
                <a:latin typeface="Times New Roman" pitchFamily="18" charset="0"/>
                <a:cs typeface="Times New Roman" pitchFamily="18" charset="0"/>
              </a:rPr>
              <a:t>Новый вид нарушения антидопинговых правил – «Профессиональное сотрудничество». </a:t>
            </a:r>
          </a:p>
          <a:p>
            <a:pPr marL="0" indent="0" algn="just">
              <a:buNone/>
            </a:pPr>
            <a:endParaRPr lang="ru-RU" altLang="ru-RU" sz="1800" dirty="0" smtClean="0">
              <a:latin typeface="Times New Roman" pitchFamily="18" charset="0"/>
              <a:cs typeface="Times New Roman" pitchFamily="18" charset="0"/>
            </a:endParaRPr>
          </a:p>
          <a:p>
            <a:pPr algn="just"/>
            <a:r>
              <a:rPr lang="ru-RU" altLang="ru-RU" sz="1800" dirty="0" smtClean="0">
                <a:latin typeface="Times New Roman" pitchFamily="18" charset="0"/>
                <a:cs typeface="Times New Roman" pitchFamily="18" charset="0"/>
              </a:rPr>
              <a:t>Персонал спортсмена не должен сам использовать запрещенные субстанции, так как тренер (врач) должен служить примером для своих спортсменов. </a:t>
            </a:r>
          </a:p>
          <a:p>
            <a:pPr algn="just">
              <a:buFont typeface="Arial" charset="0"/>
              <a:buNone/>
            </a:pPr>
            <a:endParaRPr lang="ru-RU" altLang="ru-RU" dirty="0" smtClean="0"/>
          </a:p>
        </p:txBody>
      </p:sp>
    </p:spTree>
    <p:extLst>
      <p:ext uri="{BB962C8B-B14F-4D97-AF65-F5344CB8AC3E}">
        <p14:creationId xmlns="" xmlns:p14="http://schemas.microsoft.com/office/powerpoint/2010/main" val="23979131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одержимое 2"/>
          <p:cNvSpPr>
            <a:spLocks noGrp="1"/>
          </p:cNvSpPr>
          <p:nvPr>
            <p:ph idx="1"/>
          </p:nvPr>
        </p:nvSpPr>
        <p:spPr>
          <a:xfrm>
            <a:off x="179388" y="1196752"/>
            <a:ext cx="8501063" cy="828675"/>
          </a:xfrm>
        </p:spPr>
        <p:txBody>
          <a:bodyPr>
            <a:normAutofit fontScale="92500" lnSpcReduction="10000"/>
          </a:bodyPr>
          <a:lstStyle/>
          <a:p>
            <a:pPr algn="ctr" eaLnBrk="1" hangingPunct="1">
              <a:buFont typeface="Arial" charset="0"/>
              <a:buNone/>
            </a:pPr>
            <a:r>
              <a:rPr lang="ru-RU" sz="1800" b="1" dirty="0" smtClean="0">
                <a:solidFill>
                  <a:srgbClr val="FF0000"/>
                </a:solidFill>
                <a:latin typeface="Times New Roman" pitchFamily="18" charset="0"/>
                <a:cs typeface="Times New Roman" pitchFamily="18" charset="0"/>
              </a:rPr>
              <a:t>Если доказана причастность персонала к нарушению спортсменом антидопинговых правил, по отношению к нему применяются более строгие санкции, чем к спортсмену</a:t>
            </a:r>
          </a:p>
          <a:p>
            <a:pPr algn="ctr" eaLnBrk="1" hangingPunct="1">
              <a:buFont typeface="Arial" charset="0"/>
              <a:buNone/>
            </a:pPr>
            <a:endParaRPr lang="ru-RU" sz="1800" dirty="0" smtClean="0">
              <a:solidFill>
                <a:srgbClr val="FF0000"/>
              </a:solidFill>
              <a:latin typeface="Arial" charset="0"/>
              <a:cs typeface="Arial" charset="0"/>
            </a:endParaRPr>
          </a:p>
        </p:txBody>
      </p:sp>
      <p:sp>
        <p:nvSpPr>
          <p:cNvPr id="3074" name="Заголовок 1"/>
          <p:cNvSpPr>
            <a:spLocks noGrp="1"/>
          </p:cNvSpPr>
          <p:nvPr>
            <p:ph type="title"/>
          </p:nvPr>
        </p:nvSpPr>
        <p:spPr>
          <a:xfrm>
            <a:off x="468313" y="0"/>
            <a:ext cx="8043862" cy="908050"/>
          </a:xfrm>
        </p:spPr>
        <p:txBody>
          <a:bodyPr>
            <a:normAutofit/>
          </a:bodyPr>
          <a:lstStyle/>
          <a:p>
            <a:pPr marL="342900" indent="-342900" algn="r" eaLnBrk="1" hangingPunct="1">
              <a:defRPr/>
            </a:pPr>
            <a:r>
              <a:rPr lang="ru-RU" sz="26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Ответственность персонала спортсмена</a:t>
            </a:r>
          </a:p>
        </p:txBody>
      </p:sp>
      <p:sp>
        <p:nvSpPr>
          <p:cNvPr id="7" name="Содержимое 2"/>
          <p:cNvSpPr txBox="1">
            <a:spLocks/>
          </p:cNvSpPr>
          <p:nvPr/>
        </p:nvSpPr>
        <p:spPr bwMode="auto">
          <a:xfrm>
            <a:off x="251520" y="2025427"/>
            <a:ext cx="3528392" cy="1709366"/>
          </a:xfrm>
          <a:prstGeom prst="rect">
            <a:avLst/>
          </a:prstGeom>
          <a:noFill/>
          <a:ln w="9525">
            <a:noFill/>
            <a:miter lim="800000"/>
            <a:headEnd/>
            <a:tailEnd/>
          </a:ln>
        </p:spPr>
        <p:txBody>
          <a:bodyPr/>
          <a:lstStyle/>
          <a:p>
            <a:pPr>
              <a:spcBef>
                <a:spcPct val="20000"/>
              </a:spcBef>
              <a:buFont typeface="Wingdings" pitchFamily="2" charset="2"/>
              <a:buChar char="ü"/>
              <a:defRPr/>
            </a:pPr>
            <a:r>
              <a:rPr lang="ru-RU" dirty="0">
                <a:latin typeface="Arial" pitchFamily="34" charset="0"/>
                <a:cs typeface="Arial" pitchFamily="34" charset="0"/>
              </a:rPr>
              <a:t> </a:t>
            </a:r>
            <a:r>
              <a:rPr lang="ru-RU" sz="1400" dirty="0">
                <a:latin typeface="Times New Roman" pitchFamily="18" charset="0"/>
                <a:cs typeface="Times New Roman" pitchFamily="18" charset="0"/>
              </a:rPr>
              <a:t>назначение или попытка назначения запрещенных веществ и методов</a:t>
            </a:r>
          </a:p>
          <a:p>
            <a:pPr>
              <a:spcBef>
                <a:spcPct val="20000"/>
              </a:spcBef>
              <a:buFont typeface="Wingdings" pitchFamily="2" charset="2"/>
              <a:buChar char="ü"/>
              <a:defRPr/>
            </a:pPr>
            <a:r>
              <a:rPr lang="ru-RU" sz="1400" dirty="0">
                <a:latin typeface="Times New Roman" pitchFamily="18" charset="0"/>
                <a:cs typeface="Times New Roman" pitchFamily="18" charset="0"/>
              </a:rPr>
              <a:t> распространение или попытка распространения запрещенных веществ или методов </a:t>
            </a:r>
          </a:p>
          <a:p>
            <a:pPr>
              <a:spcBef>
                <a:spcPct val="20000"/>
              </a:spcBef>
              <a:buFont typeface="Wingdings" pitchFamily="2" charset="2"/>
              <a:buChar char="ü"/>
              <a:defRPr/>
            </a:pPr>
            <a:r>
              <a:rPr lang="ru-RU" sz="1400" dirty="0">
                <a:latin typeface="Times New Roman" pitchFamily="18" charset="0"/>
                <a:cs typeface="Times New Roman" pitchFamily="18" charset="0"/>
              </a:rPr>
              <a:t> пособничество, сокрытие, соучастие</a:t>
            </a:r>
          </a:p>
          <a:p>
            <a:pPr>
              <a:spcBef>
                <a:spcPct val="20000"/>
              </a:spcBef>
              <a:defRPr/>
            </a:pPr>
            <a:r>
              <a:rPr lang="ru-RU" dirty="0">
                <a:latin typeface="Arial" pitchFamily="34" charset="0"/>
                <a:cs typeface="Arial" pitchFamily="34" charset="0"/>
              </a:rPr>
              <a:t> </a:t>
            </a:r>
          </a:p>
          <a:p>
            <a:pPr marL="342900" indent="-342900" algn="ctr">
              <a:spcBef>
                <a:spcPct val="20000"/>
              </a:spcBef>
              <a:buFont typeface="Arial" charset="0"/>
              <a:buNone/>
              <a:defRPr/>
            </a:pPr>
            <a:r>
              <a:rPr lang="ru-RU" dirty="0">
                <a:solidFill>
                  <a:srgbClr val="FF0000"/>
                </a:solidFill>
                <a:latin typeface="Arial" pitchFamily="34" charset="0"/>
                <a:cs typeface="Arial" pitchFamily="34" charset="0"/>
              </a:rPr>
              <a:t> </a:t>
            </a:r>
          </a:p>
        </p:txBody>
      </p:sp>
      <p:sp>
        <p:nvSpPr>
          <p:cNvPr id="8" name="Содержимое 2"/>
          <p:cNvSpPr txBox="1">
            <a:spLocks/>
          </p:cNvSpPr>
          <p:nvPr/>
        </p:nvSpPr>
        <p:spPr bwMode="auto">
          <a:xfrm>
            <a:off x="322387" y="3920775"/>
            <a:ext cx="4357688"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Font typeface="Wingdings" pitchFamily="2" charset="2"/>
              <a:buChar char="ü"/>
            </a:pPr>
            <a:r>
              <a:rPr lang="ru-RU" dirty="0">
                <a:cs typeface="Arial" charset="0"/>
              </a:rPr>
              <a:t> </a:t>
            </a:r>
            <a:r>
              <a:rPr lang="ru-RU" sz="1400" dirty="0">
                <a:latin typeface="Times New Roman" pitchFamily="18" charset="0"/>
                <a:cs typeface="Times New Roman" pitchFamily="18" charset="0"/>
              </a:rPr>
              <a:t>вина персонала в нарушении антидопинговых правил несовершеннолетним спортсменом</a:t>
            </a:r>
            <a:endParaRPr lang="ru-RU" sz="1400" dirty="0">
              <a:solidFill>
                <a:srgbClr val="FF0000"/>
              </a:solidFill>
              <a:latin typeface="Times New Roman" pitchFamily="18" charset="0"/>
              <a:cs typeface="Times New Roman" pitchFamily="18" charset="0"/>
            </a:endParaRPr>
          </a:p>
        </p:txBody>
      </p:sp>
      <p:sp>
        <p:nvSpPr>
          <p:cNvPr id="9" name="Содержимое 2"/>
          <p:cNvSpPr txBox="1">
            <a:spLocks/>
          </p:cNvSpPr>
          <p:nvPr/>
        </p:nvSpPr>
        <p:spPr bwMode="auto">
          <a:xfrm>
            <a:off x="5750781" y="2169475"/>
            <a:ext cx="2786062" cy="1079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20000"/>
              </a:spcBef>
              <a:buFont typeface="Arial" charset="0"/>
              <a:buNone/>
            </a:pPr>
            <a:r>
              <a:rPr lang="ru-RU" sz="1400" b="1" dirty="0">
                <a:solidFill>
                  <a:srgbClr val="FF0000"/>
                </a:solidFill>
                <a:latin typeface="Times New Roman" pitchFamily="18" charset="0"/>
                <a:cs typeface="Times New Roman" pitchFamily="18" charset="0"/>
              </a:rPr>
              <a:t>Дисквалификация от четырех лет до пожизненной</a:t>
            </a:r>
          </a:p>
        </p:txBody>
      </p:sp>
      <p:sp>
        <p:nvSpPr>
          <p:cNvPr id="10" name="Содержимое 2"/>
          <p:cNvSpPr txBox="1">
            <a:spLocks/>
          </p:cNvSpPr>
          <p:nvPr/>
        </p:nvSpPr>
        <p:spPr bwMode="auto">
          <a:xfrm>
            <a:off x="5929374" y="4063650"/>
            <a:ext cx="2428875" cy="857250"/>
          </a:xfrm>
          <a:prstGeom prst="rect">
            <a:avLst/>
          </a:prstGeom>
          <a:noFill/>
          <a:ln w="9525">
            <a:noFill/>
            <a:miter lim="800000"/>
            <a:headEnd/>
            <a:tailEnd/>
          </a:ln>
        </p:spPr>
        <p:txBody>
          <a:bodyPr/>
          <a:lstStyle/>
          <a:p>
            <a:pPr algn="ctr">
              <a:spcBef>
                <a:spcPct val="20000"/>
              </a:spcBef>
              <a:defRPr/>
            </a:pPr>
            <a:r>
              <a:rPr lang="ru-RU" sz="1400" b="1" dirty="0">
                <a:solidFill>
                  <a:srgbClr val="FF0000"/>
                </a:solidFill>
                <a:latin typeface="Times New Roman" pitchFamily="18" charset="0"/>
                <a:cs typeface="Times New Roman" pitchFamily="18" charset="0"/>
              </a:rPr>
              <a:t>Пожизненная дисквалификация</a:t>
            </a:r>
          </a:p>
          <a:p>
            <a:pPr marL="342900" indent="-342900" algn="ctr">
              <a:spcBef>
                <a:spcPct val="20000"/>
              </a:spcBef>
              <a:buFont typeface="Arial" charset="0"/>
              <a:buNone/>
              <a:defRPr/>
            </a:pPr>
            <a:endParaRPr lang="ru-RU" dirty="0">
              <a:solidFill>
                <a:srgbClr val="FF0000"/>
              </a:solidFill>
              <a:latin typeface="Arial" pitchFamily="34" charset="0"/>
              <a:cs typeface="Arial" pitchFamily="34" charset="0"/>
            </a:endParaRPr>
          </a:p>
        </p:txBody>
      </p:sp>
      <p:sp>
        <p:nvSpPr>
          <p:cNvPr id="11" name="Стрелка вправо 10"/>
          <p:cNvSpPr/>
          <p:nvPr/>
        </p:nvSpPr>
        <p:spPr>
          <a:xfrm>
            <a:off x="4490244" y="2375073"/>
            <a:ext cx="647051" cy="428325"/>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12" name="Стрелка вправо 11"/>
          <p:cNvSpPr/>
          <p:nvPr/>
        </p:nvSpPr>
        <p:spPr>
          <a:xfrm>
            <a:off x="4490244" y="4077072"/>
            <a:ext cx="729828" cy="570930"/>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3" name="Прямоугольник 2"/>
          <p:cNvSpPr/>
          <p:nvPr/>
        </p:nvSpPr>
        <p:spPr>
          <a:xfrm>
            <a:off x="611560" y="5063775"/>
            <a:ext cx="2401354" cy="102952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dirty="0" smtClean="0">
                <a:solidFill>
                  <a:schemeClr val="tx1"/>
                </a:solidFill>
                <a:latin typeface="Times New Roman" panose="02020603050405020304" pitchFamily="18" charset="0"/>
                <a:cs typeface="Times New Roman" panose="02020603050405020304" pitchFamily="18" charset="0"/>
              </a:rPr>
              <a:t>Статья 230.1 УК РФ </a:t>
            </a:r>
          </a:p>
          <a:p>
            <a:pPr algn="ctr"/>
            <a:r>
              <a:rPr lang="ru-RU" sz="1400" dirty="0" smtClean="0">
                <a:solidFill>
                  <a:schemeClr val="tx1"/>
                </a:solidFill>
                <a:latin typeface="Times New Roman" panose="02020603050405020304" pitchFamily="18" charset="0"/>
                <a:cs typeface="Times New Roman" panose="02020603050405020304" pitchFamily="18" charset="0"/>
              </a:rPr>
              <a:t>(Склонение спортсмена к использованию ЗС и/или ЗМ)</a:t>
            </a:r>
            <a:endParaRPr lang="ru-RU" sz="1400" dirty="0">
              <a:solidFill>
                <a:schemeClr val="tx1"/>
              </a:solidFill>
              <a:latin typeface="Times New Roman" panose="02020603050405020304" pitchFamily="18" charset="0"/>
              <a:cs typeface="Times New Roman" panose="02020603050405020304" pitchFamily="18" charset="0"/>
            </a:endParaRPr>
          </a:p>
        </p:txBody>
      </p:sp>
      <p:sp>
        <p:nvSpPr>
          <p:cNvPr id="13" name="Прямоугольник 12"/>
          <p:cNvSpPr/>
          <p:nvPr/>
        </p:nvSpPr>
        <p:spPr>
          <a:xfrm>
            <a:off x="3131840" y="5063775"/>
            <a:ext cx="2394361" cy="102952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300" dirty="0" smtClean="0">
                <a:solidFill>
                  <a:schemeClr val="tx1"/>
                </a:solidFill>
                <a:latin typeface="Times New Roman" panose="02020603050405020304" pitchFamily="18" charset="0"/>
                <a:cs typeface="Times New Roman" panose="02020603050405020304" pitchFamily="18" charset="0"/>
              </a:rPr>
              <a:t>Статья 234 </a:t>
            </a:r>
            <a:r>
              <a:rPr lang="ru-RU" sz="1300" dirty="0">
                <a:solidFill>
                  <a:schemeClr val="tx1"/>
                </a:solidFill>
                <a:latin typeface="Times New Roman" panose="02020603050405020304" pitchFamily="18" charset="0"/>
                <a:cs typeface="Times New Roman" panose="02020603050405020304" pitchFamily="18" charset="0"/>
              </a:rPr>
              <a:t>УК РФ (Незаконный оборот сильнодействующих или ядовитых веществ в целях </a:t>
            </a:r>
            <a:r>
              <a:rPr lang="ru-RU" sz="1300" dirty="0" smtClean="0">
                <a:solidFill>
                  <a:schemeClr val="tx1"/>
                </a:solidFill>
                <a:latin typeface="Times New Roman" panose="02020603050405020304" pitchFamily="18" charset="0"/>
                <a:cs typeface="Times New Roman" panose="02020603050405020304" pitchFamily="18" charset="0"/>
              </a:rPr>
              <a:t>сбыта) </a:t>
            </a:r>
          </a:p>
        </p:txBody>
      </p:sp>
      <p:sp>
        <p:nvSpPr>
          <p:cNvPr id="14" name="Прямоугольник 13"/>
          <p:cNvSpPr/>
          <p:nvPr/>
        </p:nvSpPr>
        <p:spPr>
          <a:xfrm>
            <a:off x="5645127" y="5066829"/>
            <a:ext cx="2394361" cy="10264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dirty="0" smtClean="0">
                <a:solidFill>
                  <a:schemeClr val="tx1"/>
                </a:solidFill>
                <a:latin typeface="Times New Roman" panose="02020603050405020304" pitchFamily="18" charset="0"/>
                <a:cs typeface="Times New Roman" panose="02020603050405020304" pitchFamily="18" charset="0"/>
              </a:rPr>
              <a:t>Санкции по трудовому законодательству: расторжение трудового договора</a:t>
            </a:r>
          </a:p>
        </p:txBody>
      </p:sp>
    </p:spTree>
    <p:extLst>
      <p:ext uri="{BB962C8B-B14F-4D97-AF65-F5344CB8AC3E}">
        <p14:creationId xmlns="" xmlns:p14="http://schemas.microsoft.com/office/powerpoint/2010/main" val="2652771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childTnLst>
                                </p:cTn>
                              </p:par>
                              <p:par>
                                <p:cTn id="33" presetID="3" presetClass="entr" presetSubtype="1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linds(horizontal)">
                                      <p:cBhvr>
                                        <p:cTn id="35" dur="500"/>
                                        <p:tgtEl>
                                          <p:spTgt spid="11"/>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blinds(horizontal)">
                                      <p:cBhvr>
                                        <p:cTn id="3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p:bldP spid="8" grpId="0"/>
      <p:bldP spid="9" grpId="0"/>
      <p:bldP spid="10" grpId="0"/>
      <p:bldP spid="11"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Содержимое 2"/>
          <p:cNvSpPr>
            <a:spLocks noGrp="1"/>
          </p:cNvSpPr>
          <p:nvPr>
            <p:ph idx="1"/>
          </p:nvPr>
        </p:nvSpPr>
        <p:spPr>
          <a:xfrm>
            <a:off x="250825" y="1052512"/>
            <a:ext cx="7993063" cy="5400823"/>
          </a:xfrm>
        </p:spPr>
        <p:txBody>
          <a:bodyPr>
            <a:normAutofit/>
          </a:bodyPr>
          <a:lstStyle/>
          <a:p>
            <a:pPr algn="just"/>
            <a:r>
              <a:rPr lang="ru-RU" sz="2000" b="1" dirty="0">
                <a:solidFill>
                  <a:schemeClr val="tx1"/>
                </a:solidFill>
                <a:latin typeface="Times New Roman" pitchFamily="18" charset="0"/>
                <a:cs typeface="Times New Roman" pitchFamily="18" charset="0"/>
              </a:rPr>
              <a:t>Временное </a:t>
            </a:r>
            <a:r>
              <a:rPr lang="ru-RU" sz="2000" b="1" dirty="0" smtClean="0">
                <a:solidFill>
                  <a:schemeClr val="tx1"/>
                </a:solidFill>
                <a:latin typeface="Times New Roman" pitchFamily="18" charset="0"/>
                <a:cs typeface="Times New Roman" pitchFamily="18" charset="0"/>
              </a:rPr>
              <a:t>отстранение (</a:t>
            </a:r>
            <a:r>
              <a:rPr lang="ru-RU" sz="2000" b="1" i="1" u="sng" dirty="0" smtClean="0">
                <a:solidFill>
                  <a:schemeClr val="tx1"/>
                </a:solidFill>
                <a:latin typeface="Times New Roman" pitchFamily="18" charset="0"/>
                <a:cs typeface="Times New Roman" pitchFamily="18" charset="0"/>
              </a:rPr>
              <a:t>запрет на участие в соревнованиях и УТС</a:t>
            </a:r>
            <a:r>
              <a:rPr lang="ru-RU" sz="2000" b="1" dirty="0" smtClean="0">
                <a:solidFill>
                  <a:schemeClr val="tx1"/>
                </a:solidFill>
                <a:latin typeface="Times New Roman" pitchFamily="18" charset="0"/>
                <a:cs typeface="Times New Roman" pitchFamily="18" charset="0"/>
              </a:rPr>
              <a:t>)</a:t>
            </a:r>
            <a:endParaRPr lang="ru-RU" sz="2000" b="1" dirty="0">
              <a:solidFill>
                <a:schemeClr val="tx1"/>
              </a:solidFill>
              <a:latin typeface="Times New Roman" pitchFamily="18" charset="0"/>
              <a:cs typeface="Times New Roman" pitchFamily="18" charset="0"/>
            </a:endParaRPr>
          </a:p>
          <a:p>
            <a:pPr algn="just" eaLnBrk="1" hangingPunct="1"/>
            <a:r>
              <a:rPr lang="ru-RU" altLang="ru-RU" sz="2000" b="1" dirty="0" smtClean="0">
                <a:solidFill>
                  <a:schemeClr val="tx1"/>
                </a:solidFill>
                <a:latin typeface="Times New Roman" pitchFamily="18" charset="0"/>
                <a:cs typeface="Times New Roman" pitchFamily="18" charset="0"/>
              </a:rPr>
              <a:t>Аннулирование результатов спортсмена</a:t>
            </a:r>
          </a:p>
          <a:p>
            <a:pPr algn="just" eaLnBrk="1" hangingPunct="1"/>
            <a:r>
              <a:rPr lang="ru-RU" altLang="ru-RU" sz="2000" b="1" dirty="0" smtClean="0">
                <a:solidFill>
                  <a:schemeClr val="tx1"/>
                </a:solidFill>
                <a:latin typeface="Times New Roman" pitchFamily="18" charset="0"/>
                <a:cs typeface="Times New Roman" pitchFamily="18" charset="0"/>
              </a:rPr>
              <a:t>Слушания (</a:t>
            </a:r>
            <a:r>
              <a:rPr lang="ru-RU" altLang="ru-RU" sz="2000" b="1" i="1" u="sng" dirty="0" smtClean="0">
                <a:solidFill>
                  <a:schemeClr val="tx1"/>
                </a:solidFill>
                <a:latin typeface="Times New Roman" pitchFamily="18" charset="0"/>
                <a:cs typeface="Times New Roman" pitchFamily="18" charset="0"/>
              </a:rPr>
              <a:t>очные/заочные</a:t>
            </a:r>
            <a:r>
              <a:rPr lang="ru-RU" altLang="ru-RU" sz="2000" b="1" dirty="0" smtClean="0">
                <a:solidFill>
                  <a:schemeClr val="tx1"/>
                </a:solidFill>
                <a:latin typeface="Times New Roman" pitchFamily="18" charset="0"/>
                <a:cs typeface="Times New Roman" pitchFamily="18" charset="0"/>
              </a:rPr>
              <a:t>)</a:t>
            </a:r>
          </a:p>
          <a:p>
            <a:pPr algn="just" eaLnBrk="1" hangingPunct="1"/>
            <a:r>
              <a:rPr lang="ru-RU" altLang="ru-RU" sz="2000" b="1" dirty="0" smtClean="0">
                <a:solidFill>
                  <a:schemeClr val="tx1"/>
                </a:solidFill>
                <a:latin typeface="Times New Roman" pitchFamily="18" charset="0"/>
                <a:cs typeface="Times New Roman" pitchFamily="18" charset="0"/>
              </a:rPr>
              <a:t>Дисквалификация (</a:t>
            </a:r>
            <a:r>
              <a:rPr lang="ru-RU" altLang="ru-RU" sz="2000" b="1" i="1" u="sng" dirty="0" smtClean="0">
                <a:solidFill>
                  <a:schemeClr val="tx1"/>
                </a:solidFill>
                <a:latin typeface="Times New Roman" pitchFamily="18" charset="0"/>
                <a:cs typeface="Times New Roman" pitchFamily="18" charset="0"/>
              </a:rPr>
              <a:t>с даты вынесения решения/с учетом отбывания временного отстранения</a:t>
            </a:r>
            <a:r>
              <a:rPr lang="ru-RU" altLang="ru-RU" sz="2000" b="1" dirty="0" smtClean="0">
                <a:solidFill>
                  <a:schemeClr val="tx1"/>
                </a:solidFill>
                <a:latin typeface="Times New Roman" pitchFamily="18" charset="0"/>
                <a:cs typeface="Times New Roman" pitchFamily="18" charset="0"/>
              </a:rPr>
              <a:t>) </a:t>
            </a:r>
          </a:p>
          <a:p>
            <a:pPr marL="0" indent="0" algn="just" eaLnBrk="1" hangingPunct="1">
              <a:buNone/>
            </a:pPr>
            <a:endParaRPr lang="ru-RU" altLang="ru-RU" sz="2000" dirty="0" smtClean="0">
              <a:solidFill>
                <a:schemeClr val="tx1"/>
              </a:solidFill>
              <a:latin typeface="Times New Roman" pitchFamily="18" charset="0"/>
              <a:cs typeface="Calibri" pitchFamily="34" charset="0"/>
            </a:endParaRPr>
          </a:p>
        </p:txBody>
      </p:sp>
      <p:sp>
        <p:nvSpPr>
          <p:cNvPr id="4098" name="Заголовок 1"/>
          <p:cNvSpPr>
            <a:spLocks noGrp="1"/>
          </p:cNvSpPr>
          <p:nvPr>
            <p:ph type="title"/>
          </p:nvPr>
        </p:nvSpPr>
        <p:spPr>
          <a:xfrm>
            <a:off x="468313" y="0"/>
            <a:ext cx="7920037" cy="836613"/>
          </a:xfrm>
        </p:spPr>
        <p:txBody>
          <a:bodyPr>
            <a:normAutofit/>
          </a:bodyPr>
          <a:lstStyle/>
          <a:p>
            <a:pPr algn="r">
              <a:defRPr/>
            </a:pPr>
            <a:r>
              <a:rPr lang="ru-RU"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Санкции</a:t>
            </a:r>
            <a:endParaRPr lang="ru-RU"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Содержимое 2"/>
          <p:cNvSpPr txBox="1">
            <a:spLocks/>
          </p:cNvSpPr>
          <p:nvPr/>
        </p:nvSpPr>
        <p:spPr bwMode="auto">
          <a:xfrm>
            <a:off x="4860032" y="3078488"/>
            <a:ext cx="4214812" cy="1643062"/>
          </a:xfrm>
          <a:prstGeom prst="rect">
            <a:avLst/>
          </a:prstGeom>
          <a:noFill/>
          <a:ln w="9525">
            <a:noFill/>
            <a:miter lim="800000"/>
            <a:headEnd/>
            <a:tailEnd/>
          </a:ln>
        </p:spPr>
        <p:txBody>
          <a:bodyPr/>
          <a:lstStyle/>
          <a:p>
            <a:pPr marL="342900" indent="-342900">
              <a:spcBef>
                <a:spcPct val="20000"/>
              </a:spcBef>
              <a:buFont typeface="Arial" pitchFamily="34" charset="0"/>
              <a:buChar char="•"/>
              <a:defRPr/>
            </a:pPr>
            <a:r>
              <a:rPr lang="ru-RU" sz="2000" b="1" dirty="0">
                <a:latin typeface="Times New Roman" pitchFamily="18" charset="0"/>
                <a:cs typeface="Times New Roman" pitchFamily="18" charset="0"/>
              </a:rPr>
              <a:t>вид нарушения</a:t>
            </a:r>
          </a:p>
          <a:p>
            <a:pPr marL="342900" indent="-342900">
              <a:spcBef>
                <a:spcPct val="20000"/>
              </a:spcBef>
              <a:buFont typeface="Arial" pitchFamily="34" charset="0"/>
              <a:buChar char="•"/>
              <a:defRPr/>
            </a:pPr>
            <a:r>
              <a:rPr lang="ru-RU" sz="2000" b="1" dirty="0">
                <a:latin typeface="Times New Roman" pitchFamily="18" charset="0"/>
                <a:cs typeface="Times New Roman" pitchFamily="18" charset="0"/>
              </a:rPr>
              <a:t>класс запрещенного</a:t>
            </a:r>
          </a:p>
          <a:p>
            <a:pPr marL="342900" indent="-342900">
              <a:spcBef>
                <a:spcPct val="20000"/>
              </a:spcBef>
              <a:defRPr/>
            </a:pPr>
            <a:r>
              <a:rPr lang="ru-RU" sz="2000" b="1" dirty="0">
                <a:latin typeface="Times New Roman" pitchFamily="18" charset="0"/>
                <a:cs typeface="Times New Roman" pitchFamily="18" charset="0"/>
              </a:rPr>
              <a:t>	вещества, обнаруженного в пробе</a:t>
            </a:r>
          </a:p>
          <a:p>
            <a:pPr marL="342900" indent="-342900">
              <a:spcBef>
                <a:spcPct val="20000"/>
              </a:spcBef>
              <a:buFont typeface="Arial" pitchFamily="34" charset="0"/>
              <a:buChar char="•"/>
              <a:defRPr/>
            </a:pPr>
            <a:r>
              <a:rPr lang="ru-RU" sz="2000" b="1" dirty="0">
                <a:latin typeface="Times New Roman" pitchFamily="18" charset="0"/>
                <a:cs typeface="Times New Roman" pitchFamily="18" charset="0"/>
              </a:rPr>
              <a:t>повторное нарушение</a:t>
            </a:r>
          </a:p>
          <a:p>
            <a:pPr marL="342900" indent="-342900" algn="just">
              <a:spcBef>
                <a:spcPct val="20000"/>
              </a:spcBef>
              <a:defRPr/>
            </a:pPr>
            <a:endParaRPr lang="ru-RU" sz="3200" dirty="0">
              <a:latin typeface="+mn-lt"/>
            </a:endParaRPr>
          </a:p>
          <a:p>
            <a:pPr marL="342900" indent="-342900" algn="just">
              <a:spcBef>
                <a:spcPct val="20000"/>
              </a:spcBef>
              <a:defRPr/>
            </a:pPr>
            <a:endParaRPr lang="ru-RU" sz="3200" dirty="0" smtClean="0">
              <a:latin typeface="+mn-lt"/>
            </a:endParaRPr>
          </a:p>
          <a:p>
            <a:pPr marL="342900" indent="-342900" algn="just">
              <a:spcBef>
                <a:spcPct val="20000"/>
              </a:spcBef>
              <a:defRPr/>
            </a:pPr>
            <a:endParaRPr lang="ru-RU" sz="3200" dirty="0">
              <a:latin typeface="+mn-lt"/>
            </a:endParaRPr>
          </a:p>
        </p:txBody>
      </p:sp>
      <p:sp>
        <p:nvSpPr>
          <p:cNvPr id="6" name="Стрелка влево 5"/>
          <p:cNvSpPr/>
          <p:nvPr/>
        </p:nvSpPr>
        <p:spPr>
          <a:xfrm>
            <a:off x="3203848" y="3416222"/>
            <a:ext cx="1428750" cy="784672"/>
          </a:xfrm>
          <a:prstGeom prst="lef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7" name="Содержимое 2"/>
          <p:cNvSpPr txBox="1">
            <a:spLocks/>
          </p:cNvSpPr>
          <p:nvPr/>
        </p:nvSpPr>
        <p:spPr bwMode="auto">
          <a:xfrm>
            <a:off x="12556" y="3416222"/>
            <a:ext cx="2599998" cy="789521"/>
          </a:xfrm>
          <a:prstGeom prst="rect">
            <a:avLst/>
          </a:prstGeom>
          <a:noFill/>
          <a:ln w="9525">
            <a:noFill/>
            <a:miter lim="800000"/>
            <a:headEnd/>
            <a:tailEnd/>
          </a:ln>
        </p:spPr>
        <p:txBody>
          <a:bodyPr/>
          <a:lstStyle/>
          <a:p>
            <a:pPr marL="342900" indent="-342900" algn="ctr">
              <a:spcBef>
                <a:spcPct val="20000"/>
              </a:spcBef>
              <a:defRPr/>
            </a:pPr>
            <a:r>
              <a:rPr lang="ru-RU" b="1" dirty="0" smtClean="0">
                <a:latin typeface="Times New Roman" pitchFamily="18" charset="0"/>
                <a:cs typeface="Times New Roman" pitchFamily="18" charset="0"/>
              </a:rPr>
              <a:t>Срок дисквалификации</a:t>
            </a:r>
            <a:endParaRPr lang="ru-RU" b="1" dirty="0">
              <a:latin typeface="Times New Roman" pitchFamily="18" charset="0"/>
              <a:cs typeface="Times New Roman" pitchFamily="18" charset="0"/>
            </a:endParaRPr>
          </a:p>
        </p:txBody>
      </p:sp>
      <p:sp>
        <p:nvSpPr>
          <p:cNvPr id="2" name="Прямоугольник 1"/>
          <p:cNvSpPr/>
          <p:nvPr/>
        </p:nvSpPr>
        <p:spPr>
          <a:xfrm>
            <a:off x="154833" y="4804978"/>
            <a:ext cx="4046685" cy="400110"/>
          </a:xfrm>
          <a:prstGeom prst="rect">
            <a:avLst/>
          </a:prstGeom>
        </p:spPr>
        <p:txBody>
          <a:bodyPr wrap="none">
            <a:spAutoFit/>
          </a:bodyPr>
          <a:lstStyle/>
          <a:p>
            <a:pPr algn="just">
              <a:spcBef>
                <a:spcPct val="20000"/>
              </a:spcBef>
            </a:pPr>
            <a:r>
              <a:rPr lang="ru-RU" sz="2000" b="1" dirty="0">
                <a:latin typeface="Times New Roman" pitchFamily="18" charset="0"/>
                <a:cs typeface="Times New Roman" pitchFamily="18" charset="0"/>
              </a:rPr>
              <a:t>Наложение финансовых санкций</a:t>
            </a:r>
          </a:p>
        </p:txBody>
      </p:sp>
      <p:sp>
        <p:nvSpPr>
          <p:cNvPr id="9" name="Прямоугольник 8"/>
          <p:cNvSpPr>
            <a:spLocks noChangeArrowheads="1"/>
          </p:cNvSpPr>
          <p:nvPr/>
        </p:nvSpPr>
        <p:spPr bwMode="auto">
          <a:xfrm>
            <a:off x="137086" y="5120730"/>
            <a:ext cx="5408405"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pPr marL="342900" indent="-342900" algn="ctr">
              <a:spcBef>
                <a:spcPct val="20000"/>
              </a:spcBef>
            </a:pPr>
            <a:r>
              <a:rPr lang="ru-RU" sz="2000" b="1" dirty="0">
                <a:latin typeface="Times New Roman" pitchFamily="18" charset="0"/>
                <a:cs typeface="Times New Roman" pitchFamily="18" charset="0"/>
              </a:rPr>
              <a:t>Отягчающие и смягчающие </a:t>
            </a:r>
            <a:r>
              <a:rPr lang="ru-RU" sz="2000" b="1" dirty="0" smtClean="0">
                <a:latin typeface="Times New Roman" pitchFamily="18" charset="0"/>
                <a:cs typeface="Times New Roman" pitchFamily="18" charset="0"/>
              </a:rPr>
              <a:t>обстоятельства</a:t>
            </a:r>
            <a:endParaRPr lang="ru-RU" sz="2000" b="1" dirty="0">
              <a:latin typeface="Times New Roman" pitchFamily="18" charset="0"/>
              <a:cs typeface="Times New Roman" pitchFamily="18" charset="0"/>
            </a:endParaRPr>
          </a:p>
        </p:txBody>
      </p:sp>
      <p:sp>
        <p:nvSpPr>
          <p:cNvPr id="10" name="Прямоугольник 9"/>
          <p:cNvSpPr>
            <a:spLocks noChangeArrowheads="1"/>
          </p:cNvSpPr>
          <p:nvPr/>
        </p:nvSpPr>
        <p:spPr bwMode="auto">
          <a:xfrm>
            <a:off x="154833" y="5420987"/>
            <a:ext cx="4682885"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pPr marL="342900" indent="-342900" algn="ctr">
              <a:spcBef>
                <a:spcPct val="20000"/>
              </a:spcBef>
            </a:pPr>
            <a:r>
              <a:rPr lang="ru-RU" sz="2000" b="1" dirty="0" smtClean="0">
                <a:latin typeface="Times New Roman" pitchFamily="18" charset="0"/>
                <a:cs typeface="Times New Roman" pitchFamily="18" charset="0"/>
              </a:rPr>
              <a:t>Возможное сокращение срока санкции</a:t>
            </a:r>
            <a:endParaRPr lang="ru-RU" sz="2000" b="1" dirty="0">
              <a:latin typeface="Times New Roman" pitchFamily="18" charset="0"/>
              <a:cs typeface="Times New Roman" pitchFamily="18" charset="0"/>
            </a:endParaRPr>
          </a:p>
        </p:txBody>
      </p:sp>
      <p:sp>
        <p:nvSpPr>
          <p:cNvPr id="11" name="Прямоугольник 10"/>
          <p:cNvSpPr>
            <a:spLocks noChangeArrowheads="1"/>
          </p:cNvSpPr>
          <p:nvPr/>
        </p:nvSpPr>
        <p:spPr bwMode="auto">
          <a:xfrm>
            <a:off x="154833" y="5737106"/>
            <a:ext cx="4391395"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pPr marL="342900" indent="-342900" algn="ctr">
              <a:spcBef>
                <a:spcPct val="20000"/>
              </a:spcBef>
            </a:pPr>
            <a:r>
              <a:rPr lang="ru-RU" sz="2000" b="1" dirty="0" smtClean="0">
                <a:latin typeface="Times New Roman" pitchFamily="18" charset="0"/>
                <a:cs typeface="Times New Roman" pitchFamily="18" charset="0"/>
              </a:rPr>
              <a:t>Публичное обнародование решения </a:t>
            </a:r>
            <a:endParaRPr lang="ru-RU" sz="2000" b="1" dirty="0">
              <a:latin typeface="Times New Roman" pitchFamily="18" charset="0"/>
              <a:cs typeface="Times New Roman" pitchFamily="18" charset="0"/>
            </a:endParaRPr>
          </a:p>
        </p:txBody>
      </p:sp>
    </p:spTree>
    <p:extLst>
      <p:ext uri="{BB962C8B-B14F-4D97-AF65-F5344CB8AC3E}">
        <p14:creationId xmlns="" xmlns:p14="http://schemas.microsoft.com/office/powerpoint/2010/main" val="1731766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 calcmode="lin" valueType="num">
                                      <p:cBhvr additive="base">
                                        <p:cTn id="17" dur="500" fill="hold"/>
                                        <p:tgtEl>
                                          <p:spTgt spid="5">
                                            <p:txEl>
                                              <p:pRg st="2" end="2"/>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nodeType="click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anim calcmode="lin" valueType="num">
                                      <p:cBhvr additive="base">
                                        <p:cTn id="23" dur="500" fill="hold"/>
                                        <p:tgtEl>
                                          <p:spTgt spid="5">
                                            <p:txEl>
                                              <p:pRg st="3" end="3"/>
                                            </p:txEl>
                                          </p:spTgt>
                                        </p:tgtEl>
                                        <p:attrNameLst>
                                          <p:attrName>ppt_x</p:attrName>
                                        </p:attrNameLst>
                                      </p:cBhvr>
                                      <p:tavLst>
                                        <p:tav tm="0">
                                          <p:val>
                                            <p:strVal val="1+#ppt_w/2"/>
                                          </p:val>
                                        </p:tav>
                                        <p:tav tm="100000">
                                          <p:val>
                                            <p:strVal val="#ppt_x"/>
                                          </p:val>
                                        </p:tav>
                                      </p:tavLst>
                                    </p:anim>
                                    <p:anim calcmode="lin" valueType="num">
                                      <p:cBhvr additive="base">
                                        <p:cTn id="24" dur="500" fill="hold"/>
                                        <p:tgtEl>
                                          <p:spTgt spid="5">
                                            <p:txEl>
                                              <p:pRg st="3" end="3"/>
                                            </p:txEl>
                                          </p:spTgt>
                                        </p:tgtEl>
                                        <p:attrNameLst>
                                          <p:attrName>ppt_y</p:attrName>
                                        </p:attrNameLst>
                                      </p:cBhvr>
                                      <p:tavLst>
                                        <p:tav tm="0">
                                          <p:val>
                                            <p:strVal val="#ppt_y"/>
                                          </p:val>
                                        </p:tav>
                                        <p:tav tm="100000">
                                          <p:val>
                                            <p:strVal val="#ppt_y"/>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nodeType="clickEffect">
                                  <p:stCondLst>
                                    <p:cond delay="0"/>
                                  </p:stCondLst>
                                  <p:childTnLst>
                                    <p:set>
                                      <p:cBhvr>
                                        <p:cTn id="36" dur="1" fill="hold">
                                          <p:stCondLst>
                                            <p:cond delay="0"/>
                                          </p:stCondLst>
                                        </p:cTn>
                                        <p:tgtEl>
                                          <p:spTgt spid="9">
                                            <p:txEl>
                                              <p:pRg st="0" end="0"/>
                                            </p:txEl>
                                          </p:spTgt>
                                        </p:tgtEl>
                                        <p:attrNameLst>
                                          <p:attrName>style.visibility</p:attrName>
                                        </p:attrNameLst>
                                      </p:cBhvr>
                                      <p:to>
                                        <p:strVal val="visible"/>
                                      </p:to>
                                    </p:set>
                                    <p:anim calcmode="lin" valueType="num">
                                      <p:cBhvr>
                                        <p:cTn id="37" dur="500" fill="hold"/>
                                        <p:tgtEl>
                                          <p:spTgt spid="9">
                                            <p:txEl>
                                              <p:pRg st="0" end="0"/>
                                            </p:txEl>
                                          </p:spTgt>
                                        </p:tgtEl>
                                        <p:attrNameLst>
                                          <p:attrName>ppt_w</p:attrName>
                                        </p:attrNameLst>
                                      </p:cBhvr>
                                      <p:tavLst>
                                        <p:tav tm="0">
                                          <p:val>
                                            <p:fltVal val="0"/>
                                          </p:val>
                                        </p:tav>
                                        <p:tav tm="100000">
                                          <p:val>
                                            <p:strVal val="#ppt_w"/>
                                          </p:val>
                                        </p:tav>
                                      </p:tavLst>
                                    </p:anim>
                                    <p:anim calcmode="lin" valueType="num">
                                      <p:cBhvr>
                                        <p:cTn id="38" dur="500" fill="hold"/>
                                        <p:tgtEl>
                                          <p:spTgt spid="9">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3" presetClass="entr" presetSubtype="16" fill="hold" nodeType="clickEffect">
                                  <p:stCondLst>
                                    <p:cond delay="0"/>
                                  </p:stCondLst>
                                  <p:childTnLst>
                                    <p:set>
                                      <p:cBhvr>
                                        <p:cTn id="42" dur="1" fill="hold">
                                          <p:stCondLst>
                                            <p:cond delay="0"/>
                                          </p:stCondLst>
                                        </p:cTn>
                                        <p:tgtEl>
                                          <p:spTgt spid="10">
                                            <p:txEl>
                                              <p:pRg st="0" end="0"/>
                                            </p:txEl>
                                          </p:spTgt>
                                        </p:tgtEl>
                                        <p:attrNameLst>
                                          <p:attrName>style.visibility</p:attrName>
                                        </p:attrNameLst>
                                      </p:cBhvr>
                                      <p:to>
                                        <p:strVal val="visible"/>
                                      </p:to>
                                    </p:set>
                                    <p:anim calcmode="lin" valueType="num">
                                      <p:cBhvr>
                                        <p:cTn id="43" dur="5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44" dur="500" fill="hold"/>
                                        <p:tgtEl>
                                          <p:spTgt spid="10">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23" presetClass="entr" presetSubtype="16" fill="hold" nodeType="clickEffect">
                                  <p:stCondLst>
                                    <p:cond delay="0"/>
                                  </p:stCondLst>
                                  <p:childTnLst>
                                    <p:set>
                                      <p:cBhvr>
                                        <p:cTn id="48" dur="1" fill="hold">
                                          <p:stCondLst>
                                            <p:cond delay="0"/>
                                          </p:stCondLst>
                                        </p:cTn>
                                        <p:tgtEl>
                                          <p:spTgt spid="11">
                                            <p:txEl>
                                              <p:pRg st="0" end="0"/>
                                            </p:txEl>
                                          </p:spTgt>
                                        </p:tgtEl>
                                        <p:attrNameLst>
                                          <p:attrName>style.visibility</p:attrName>
                                        </p:attrNameLst>
                                      </p:cBhvr>
                                      <p:to>
                                        <p:strVal val="visible"/>
                                      </p:to>
                                    </p:set>
                                    <p:anim calcmode="lin" valueType="num">
                                      <p:cBhvr>
                                        <p:cTn id="49" dur="5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50" dur="500" fill="hold"/>
                                        <p:tgtEl>
                                          <p:spTgt spid="11">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39752" y="462254"/>
            <a:ext cx="6480720" cy="461665"/>
          </a:xfrm>
          <a:prstGeom prst="rect">
            <a:avLst/>
          </a:prstGeom>
        </p:spPr>
        <p:txBody>
          <a:bodyPr wrap="square">
            <a:spAutoFit/>
          </a:bodyPr>
          <a:lstStyle/>
          <a:p>
            <a:pPr algn="r"/>
            <a:r>
              <a:rPr lang="ru-RU"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Статус в течение срока дисквалификации</a:t>
            </a:r>
            <a:endParaRPr lang="ru-RU"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Объект 4"/>
          <p:cNvSpPr>
            <a:spLocks noGrp="1"/>
          </p:cNvSpPr>
          <p:nvPr>
            <p:ph idx="1"/>
          </p:nvPr>
        </p:nvSpPr>
        <p:spPr>
          <a:xfrm>
            <a:off x="457200" y="1600201"/>
            <a:ext cx="8229600" cy="4205063"/>
          </a:xfrm>
        </p:spPr>
        <p:txBody>
          <a:bodyPr>
            <a:normAutofit/>
          </a:bodyPr>
          <a:lstStyle/>
          <a:p>
            <a:pPr marL="0" indent="0" algn="ctr">
              <a:buNone/>
            </a:pPr>
            <a:endParaRPr lang="en-US" sz="22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endParaRPr lang="ru-RU" dirty="0"/>
          </a:p>
        </p:txBody>
      </p:sp>
      <p:sp>
        <p:nvSpPr>
          <p:cNvPr id="6" name="Содержимое 2"/>
          <p:cNvSpPr txBox="1">
            <a:spLocks/>
          </p:cNvSpPr>
          <p:nvPr/>
        </p:nvSpPr>
        <p:spPr>
          <a:xfrm>
            <a:off x="179388" y="2636912"/>
            <a:ext cx="8043862" cy="360037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ru-RU" altLang="ru-RU" sz="1800" dirty="0" smtClean="0">
                <a:latin typeface="Times New Roman" pitchFamily="18" charset="0"/>
                <a:cs typeface="Times New Roman" pitchFamily="18" charset="0"/>
              </a:rPr>
              <a:t>Запрет на участие в соревнованиях и иной деятельности в </a:t>
            </a:r>
            <a:r>
              <a:rPr lang="ru-RU" altLang="ru-RU" sz="1800" b="1" u="sng" dirty="0" smtClean="0">
                <a:solidFill>
                  <a:srgbClr val="C00000"/>
                </a:solidFill>
                <a:latin typeface="Times New Roman" pitchFamily="18" charset="0"/>
                <a:cs typeface="Times New Roman" pitchFamily="18" charset="0"/>
              </a:rPr>
              <a:t>ЛЮБОМ КАЧЕСТВЕ!</a:t>
            </a:r>
          </a:p>
          <a:p>
            <a:pPr marL="0" indent="0" algn="just">
              <a:buNone/>
            </a:pPr>
            <a:endParaRPr lang="ru-RU" altLang="ru-RU" sz="1800" i="1" dirty="0">
              <a:latin typeface="Times New Roman" pitchFamily="18" charset="0"/>
              <a:cs typeface="Times New Roman" pitchFamily="18" charset="0"/>
            </a:endParaRPr>
          </a:p>
          <a:p>
            <a:pPr marL="0" indent="0" algn="just">
              <a:buNone/>
            </a:pPr>
            <a:r>
              <a:rPr lang="ru-RU" altLang="ru-RU" sz="1800" i="1" dirty="0" smtClean="0">
                <a:latin typeface="Times New Roman" pitchFamily="18" charset="0"/>
                <a:cs typeface="Times New Roman" pitchFamily="18" charset="0"/>
              </a:rPr>
              <a:t>Участие в соревнованиях в период дисквалификации ведет к увеличению срока дисквалификации и аннулированию результатов</a:t>
            </a:r>
          </a:p>
          <a:p>
            <a:pPr marL="0" indent="0" algn="just">
              <a:buNone/>
            </a:pPr>
            <a:endParaRPr lang="ru-RU" altLang="ru-RU" sz="1800" i="1" dirty="0" smtClean="0">
              <a:latin typeface="Times New Roman" pitchFamily="18" charset="0"/>
              <a:cs typeface="Times New Roman" pitchFamily="18" charset="0"/>
            </a:endParaRPr>
          </a:p>
          <a:p>
            <a:pPr algn="just"/>
            <a:r>
              <a:rPr lang="ru-RU" altLang="ru-RU" sz="1800" dirty="0" smtClean="0">
                <a:latin typeface="Times New Roman" pitchFamily="18" charset="0"/>
                <a:cs typeface="Times New Roman" pitchFamily="18" charset="0"/>
              </a:rPr>
              <a:t>Дисквалифицированный спортсмен должен быть доступен для тестирования</a:t>
            </a:r>
          </a:p>
          <a:p>
            <a:pPr marL="0" indent="0" algn="just">
              <a:buNone/>
            </a:pPr>
            <a:endParaRPr lang="ru-RU" altLang="ru-RU" sz="1800" dirty="0" smtClean="0">
              <a:latin typeface="Times New Roman" pitchFamily="18" charset="0"/>
              <a:cs typeface="Times New Roman" pitchFamily="18" charset="0"/>
            </a:endParaRPr>
          </a:p>
          <a:p>
            <a:pPr algn="just"/>
            <a:r>
              <a:rPr lang="ru-RU" altLang="ru-RU" sz="1800" dirty="0" smtClean="0">
                <a:latin typeface="Times New Roman" pitchFamily="18" charset="0"/>
                <a:cs typeface="Times New Roman" pitchFamily="18" charset="0"/>
              </a:rPr>
              <a:t>Отказ в финансировании на срок дисквалификации</a:t>
            </a:r>
          </a:p>
          <a:p>
            <a:pPr marL="0" indent="0" algn="just">
              <a:buNone/>
            </a:pPr>
            <a:endParaRPr lang="ru-RU" altLang="ru-RU" sz="1800" dirty="0" smtClean="0">
              <a:latin typeface="Times New Roman" pitchFamily="18" charset="0"/>
              <a:cs typeface="Times New Roman" pitchFamily="18" charset="0"/>
            </a:endParaRPr>
          </a:p>
          <a:p>
            <a:pPr algn="just">
              <a:buFont typeface="Arial" charset="0"/>
              <a:buNone/>
            </a:pPr>
            <a:endParaRPr lang="ru-RU" altLang="ru-RU" dirty="0" smtClean="0"/>
          </a:p>
        </p:txBody>
      </p:sp>
    </p:spTree>
    <p:extLst>
      <p:ext uri="{BB962C8B-B14F-4D97-AF65-F5344CB8AC3E}">
        <p14:creationId xmlns="" xmlns:p14="http://schemas.microsoft.com/office/powerpoint/2010/main" val="25801990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39752" y="462254"/>
            <a:ext cx="6480720" cy="461665"/>
          </a:xfrm>
          <a:prstGeom prst="rect">
            <a:avLst/>
          </a:prstGeom>
        </p:spPr>
        <p:txBody>
          <a:bodyPr wrap="square">
            <a:spAutoFit/>
          </a:bodyPr>
          <a:lstStyle/>
          <a:p>
            <a:pPr algn="r"/>
            <a:r>
              <a:rPr lang="ru-RU"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Тестирование спортсменов</a:t>
            </a:r>
            <a:endParaRPr lang="ru-RU"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Объект 4"/>
          <p:cNvSpPr>
            <a:spLocks noGrp="1"/>
          </p:cNvSpPr>
          <p:nvPr>
            <p:ph idx="1"/>
          </p:nvPr>
        </p:nvSpPr>
        <p:spPr>
          <a:xfrm>
            <a:off x="457200" y="1600201"/>
            <a:ext cx="8229600" cy="4205063"/>
          </a:xfrm>
        </p:spPr>
        <p:txBody>
          <a:bodyPr>
            <a:normAutofit/>
          </a:bodyPr>
          <a:lstStyle/>
          <a:p>
            <a:pPr marL="0" indent="0" algn="ctr">
              <a:buNone/>
            </a:pPr>
            <a:endParaRPr lang="en-US" sz="22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endParaRPr lang="ru-RU" dirty="0"/>
          </a:p>
        </p:txBody>
      </p:sp>
      <p:sp>
        <p:nvSpPr>
          <p:cNvPr id="6" name="TextBox 8"/>
          <p:cNvSpPr txBox="1">
            <a:spLocks noChangeArrowheads="1"/>
          </p:cNvSpPr>
          <p:nvPr/>
        </p:nvSpPr>
        <p:spPr bwMode="auto">
          <a:xfrm>
            <a:off x="3347864" y="1305338"/>
            <a:ext cx="5327650" cy="59093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lgn="just" eaLnBrk="1" hangingPunct="1">
              <a:buClr>
                <a:srgbClr val="1DA838"/>
              </a:buClr>
              <a:buFont typeface="Arial" charset="0"/>
              <a:buChar char="•"/>
            </a:pPr>
            <a:r>
              <a:rPr lang="ru-RU" altLang="ru-RU" sz="1800" dirty="0" smtClean="0">
                <a:latin typeface="Times New Roman" pitchFamily="18" charset="0"/>
                <a:cs typeface="Times New Roman" pitchFamily="18" charset="0"/>
              </a:rPr>
              <a:t> </a:t>
            </a:r>
            <a:r>
              <a:rPr lang="ru-RU" altLang="ru-RU" sz="1800" dirty="0">
                <a:latin typeface="Times New Roman" pitchFamily="18" charset="0"/>
                <a:cs typeface="Times New Roman" pitchFamily="18" charset="0"/>
              </a:rPr>
              <a:t>Дисквалификация за любое сочетание  </a:t>
            </a:r>
            <a:r>
              <a:rPr lang="en-US" altLang="ru-RU" sz="1800" dirty="0">
                <a:latin typeface="Times New Roman" pitchFamily="18" charset="0"/>
                <a:cs typeface="Times New Roman" pitchFamily="18" charset="0"/>
              </a:rPr>
              <a:t>3</a:t>
            </a:r>
            <a:r>
              <a:rPr lang="ru-RU" altLang="ru-RU" sz="1800" dirty="0">
                <a:latin typeface="Times New Roman" pitchFamily="18" charset="0"/>
                <a:cs typeface="Times New Roman" pitchFamily="18" charset="0"/>
              </a:rPr>
              <a:t> пропущенных  тестов  и</a:t>
            </a:r>
            <a:r>
              <a:rPr lang="en-US" altLang="ru-RU" sz="1800" dirty="0">
                <a:latin typeface="Times New Roman" pitchFamily="18" charset="0"/>
                <a:cs typeface="Times New Roman" pitchFamily="18" charset="0"/>
              </a:rPr>
              <a:t>/</a:t>
            </a:r>
            <a:r>
              <a:rPr lang="ru-RU" altLang="ru-RU" sz="1800" dirty="0">
                <a:latin typeface="Times New Roman" pitchFamily="18" charset="0"/>
                <a:cs typeface="Times New Roman" pitchFamily="18" charset="0"/>
              </a:rPr>
              <a:t>или  3 случаев  непредставления информации </a:t>
            </a:r>
            <a:r>
              <a:rPr lang="ru-RU" altLang="ru-RU" sz="1800" u="sng" dirty="0">
                <a:latin typeface="Times New Roman" pitchFamily="18" charset="0"/>
                <a:cs typeface="Times New Roman" pitchFamily="18" charset="0"/>
              </a:rPr>
              <a:t>в течение </a:t>
            </a:r>
            <a:r>
              <a:rPr lang="ru-RU" altLang="ru-RU" sz="1800" b="1" u="sng" dirty="0">
                <a:solidFill>
                  <a:srgbClr val="00B050"/>
                </a:solidFill>
                <a:latin typeface="Times New Roman" pitchFamily="18" charset="0"/>
                <a:cs typeface="Times New Roman" pitchFamily="18" charset="0"/>
              </a:rPr>
              <a:t>12</a:t>
            </a:r>
            <a:r>
              <a:rPr lang="ru-RU" altLang="ru-RU" sz="1800" u="sng" dirty="0">
                <a:latin typeface="Times New Roman" pitchFamily="18" charset="0"/>
                <a:cs typeface="Times New Roman" pitchFamily="18" charset="0"/>
              </a:rPr>
              <a:t> месяцев</a:t>
            </a:r>
          </a:p>
          <a:p>
            <a:pPr algn="just" eaLnBrk="1" hangingPunct="1">
              <a:buClr>
                <a:srgbClr val="1DA838"/>
              </a:buClr>
            </a:pPr>
            <a:endParaRPr lang="ru-RU" altLang="ru-RU" sz="1800" dirty="0">
              <a:latin typeface="Times New Roman" pitchFamily="18" charset="0"/>
              <a:cs typeface="Times New Roman" pitchFamily="18" charset="0"/>
            </a:endParaRPr>
          </a:p>
          <a:p>
            <a:pPr algn="just" eaLnBrk="1" hangingPunct="1">
              <a:buClr>
                <a:srgbClr val="1DA838"/>
              </a:buClr>
              <a:buFont typeface="Arial" charset="0"/>
              <a:buChar char="•"/>
            </a:pPr>
            <a:r>
              <a:rPr lang="ru-RU" altLang="ru-RU" sz="1800" dirty="0">
                <a:latin typeface="Times New Roman" pitchFamily="18" charset="0"/>
                <a:cs typeface="Times New Roman" pitchFamily="18" charset="0"/>
              </a:rPr>
              <a:t> Одночасовой интервал для тестирования: </a:t>
            </a:r>
          </a:p>
          <a:p>
            <a:pPr algn="just" eaLnBrk="1" hangingPunct="1">
              <a:buClr>
                <a:srgbClr val="1DA838"/>
              </a:buClr>
            </a:pPr>
            <a:r>
              <a:rPr lang="ru-RU" altLang="ru-RU" sz="1800" u="sng" dirty="0">
                <a:latin typeface="Times New Roman" pitchFamily="18" charset="0"/>
                <a:cs typeface="Times New Roman" pitchFamily="18" charset="0"/>
              </a:rPr>
              <a:t>с </a:t>
            </a:r>
            <a:r>
              <a:rPr lang="ru-RU" altLang="ru-RU" sz="1800" b="1" u="sng" dirty="0">
                <a:solidFill>
                  <a:srgbClr val="00B050"/>
                </a:solidFill>
                <a:latin typeface="Times New Roman" pitchFamily="18" charset="0"/>
                <a:cs typeface="Times New Roman" pitchFamily="18" charset="0"/>
              </a:rPr>
              <a:t>5</a:t>
            </a:r>
            <a:r>
              <a:rPr lang="ru-RU" altLang="ru-RU" sz="1800" u="sng" dirty="0">
                <a:latin typeface="Times New Roman" pitchFamily="18" charset="0"/>
                <a:cs typeface="Times New Roman" pitchFamily="18" charset="0"/>
              </a:rPr>
              <a:t> до </a:t>
            </a:r>
            <a:r>
              <a:rPr lang="ru-RU" altLang="ru-RU" sz="1800" u="sng" dirty="0" smtClean="0">
                <a:latin typeface="Times New Roman" pitchFamily="18" charset="0"/>
                <a:cs typeface="Times New Roman" pitchFamily="18" charset="0"/>
              </a:rPr>
              <a:t>23.00</a:t>
            </a:r>
          </a:p>
          <a:p>
            <a:pPr algn="just" eaLnBrk="1" hangingPunct="1">
              <a:buClr>
                <a:srgbClr val="1DA838"/>
              </a:buClr>
            </a:pPr>
            <a:endParaRPr lang="ru-RU" altLang="ru-RU" sz="1800" u="sng" dirty="0">
              <a:latin typeface="Times New Roman" pitchFamily="18" charset="0"/>
              <a:cs typeface="Times New Roman" pitchFamily="18" charset="0"/>
            </a:endParaRPr>
          </a:p>
          <a:p>
            <a:pPr marL="285750" indent="-285750" algn="just" eaLnBrk="1" hangingPunct="1">
              <a:buClr>
                <a:srgbClr val="1DA838"/>
              </a:buClr>
              <a:buFont typeface="Arial" panose="020B0604020202020204" pitchFamily="34" charset="0"/>
              <a:buChar char="•"/>
            </a:pPr>
            <a:r>
              <a:rPr lang="ru-RU" altLang="ru-RU" sz="1800" dirty="0" smtClean="0">
                <a:latin typeface="Times New Roman" pitchFamily="18" charset="0"/>
                <a:cs typeface="Times New Roman" pitchFamily="18" charset="0"/>
              </a:rPr>
              <a:t>Пробы на ЭПО в любое время суток </a:t>
            </a:r>
            <a:endParaRPr lang="ru-RU" altLang="ru-RU" sz="1800" dirty="0">
              <a:latin typeface="Times New Roman" pitchFamily="18" charset="0"/>
              <a:cs typeface="Times New Roman" pitchFamily="18" charset="0"/>
            </a:endParaRPr>
          </a:p>
          <a:p>
            <a:pPr algn="just" eaLnBrk="1" hangingPunct="1">
              <a:buClr>
                <a:srgbClr val="1DA838"/>
              </a:buClr>
              <a:buFont typeface="Arial" charset="0"/>
              <a:buChar char="•"/>
            </a:pPr>
            <a:endParaRPr lang="ru-RU" altLang="ru-RU" sz="1800" dirty="0">
              <a:latin typeface="Times New Roman" pitchFamily="18" charset="0"/>
              <a:cs typeface="Times New Roman" pitchFamily="18" charset="0"/>
            </a:endParaRPr>
          </a:p>
          <a:p>
            <a:pPr algn="just" eaLnBrk="1" hangingPunct="1">
              <a:buClr>
                <a:srgbClr val="1DA838"/>
              </a:buClr>
              <a:buFont typeface="Arial" charset="0"/>
              <a:buChar char="•"/>
            </a:pPr>
            <a:r>
              <a:rPr lang="ru-RU" altLang="ru-RU" sz="1800" dirty="0">
                <a:latin typeface="Times New Roman" pitchFamily="18" charset="0"/>
                <a:cs typeface="Times New Roman" pitchFamily="18" charset="0"/>
              </a:rPr>
              <a:t> Национальный пул тестирования может быть многоуровневым  </a:t>
            </a:r>
            <a:r>
              <a:rPr lang="ru-RU" altLang="ru-RU" sz="1800" dirty="0" smtClean="0">
                <a:latin typeface="Times New Roman" pitchFamily="18" charset="0"/>
                <a:cs typeface="Times New Roman" pitchFamily="18" charset="0"/>
              </a:rPr>
              <a:t>(регистрируемый и расширенный)</a:t>
            </a:r>
          </a:p>
          <a:p>
            <a:pPr algn="just" eaLnBrk="1" hangingPunct="1">
              <a:buClr>
                <a:srgbClr val="1DA838"/>
              </a:buClr>
            </a:pPr>
            <a:endParaRPr lang="ru-RU" altLang="ru-RU" sz="1800" dirty="0" smtClean="0">
              <a:latin typeface="Times New Roman" pitchFamily="18" charset="0"/>
              <a:cs typeface="Times New Roman" pitchFamily="18" charset="0"/>
            </a:endParaRPr>
          </a:p>
          <a:p>
            <a:pPr algn="just">
              <a:buClr>
                <a:srgbClr val="1DA838"/>
              </a:buClr>
              <a:buFont typeface="Arial" charset="0"/>
              <a:buChar char="•"/>
            </a:pPr>
            <a:r>
              <a:rPr lang="ru-RU" altLang="ru-RU" sz="1800" dirty="0">
                <a:latin typeface="Times New Roman" panose="02020603050405020304" pitchFamily="18" charset="0"/>
                <a:cs typeface="Times New Roman" panose="02020603050405020304" pitchFamily="18" charset="0"/>
              </a:rPr>
              <a:t>Соревновательное тестирование </a:t>
            </a:r>
          </a:p>
          <a:p>
            <a:pPr algn="just">
              <a:buClr>
                <a:srgbClr val="1DA838"/>
              </a:buClr>
              <a:buFont typeface="Arial" charset="0"/>
              <a:buChar char="•"/>
            </a:pPr>
            <a:endParaRPr lang="ru-RU" altLang="ru-RU" sz="1800" dirty="0">
              <a:latin typeface="Times New Roman" panose="02020603050405020304" pitchFamily="18" charset="0"/>
              <a:cs typeface="Times New Roman" panose="02020603050405020304" pitchFamily="18" charset="0"/>
            </a:endParaRPr>
          </a:p>
          <a:p>
            <a:pPr algn="just">
              <a:buClr>
                <a:srgbClr val="1DA838"/>
              </a:buClr>
              <a:buFont typeface="Arial" charset="0"/>
              <a:buChar char="•"/>
            </a:pPr>
            <a:r>
              <a:rPr lang="ru-RU" altLang="ru-RU" sz="1800" dirty="0" err="1">
                <a:latin typeface="Times New Roman" panose="02020603050405020304" pitchFamily="18" charset="0"/>
                <a:cs typeface="Times New Roman" panose="02020603050405020304" pitchFamily="18" charset="0"/>
              </a:rPr>
              <a:t>Внесоревновательное</a:t>
            </a:r>
            <a:r>
              <a:rPr lang="ru-RU" altLang="ru-RU" sz="1800" dirty="0">
                <a:latin typeface="Times New Roman" panose="02020603050405020304" pitchFamily="18" charset="0"/>
                <a:cs typeface="Times New Roman" panose="02020603050405020304" pitchFamily="18" charset="0"/>
              </a:rPr>
              <a:t> тестирование</a:t>
            </a:r>
          </a:p>
          <a:p>
            <a:pPr algn="just">
              <a:buClr>
                <a:srgbClr val="1DA838"/>
              </a:buClr>
              <a:buFont typeface="Arial" charset="0"/>
              <a:buChar char="•"/>
            </a:pPr>
            <a:endParaRPr lang="ru-RU" altLang="ru-RU" sz="1800" dirty="0">
              <a:latin typeface="Times New Roman" panose="02020603050405020304" pitchFamily="18" charset="0"/>
              <a:cs typeface="Times New Roman" panose="02020603050405020304" pitchFamily="18" charset="0"/>
            </a:endParaRPr>
          </a:p>
          <a:p>
            <a:pPr algn="just">
              <a:buClr>
                <a:srgbClr val="1DA838"/>
              </a:buClr>
              <a:buFont typeface="Arial" charset="0"/>
              <a:buChar char="•"/>
            </a:pPr>
            <a:r>
              <a:rPr lang="ru-RU" altLang="ru-RU" sz="1800" dirty="0">
                <a:latin typeface="Times New Roman" panose="02020603050405020304" pitchFamily="18" charset="0"/>
                <a:cs typeface="Times New Roman" panose="02020603050405020304" pitchFamily="18" charset="0"/>
              </a:rPr>
              <a:t>Целевое </a:t>
            </a:r>
            <a:r>
              <a:rPr lang="ru-RU" altLang="ru-RU" sz="1800" dirty="0" smtClean="0">
                <a:latin typeface="Times New Roman" panose="02020603050405020304" pitchFamily="18" charset="0"/>
                <a:cs typeface="Times New Roman" panose="02020603050405020304" pitchFamily="18" charset="0"/>
              </a:rPr>
              <a:t>тестирование</a:t>
            </a:r>
          </a:p>
          <a:p>
            <a:pPr algn="just">
              <a:buClr>
                <a:srgbClr val="1DA838"/>
              </a:buClr>
            </a:pPr>
            <a:endParaRPr lang="ru-RU" altLang="ru-RU" sz="1800" dirty="0" smtClean="0">
              <a:latin typeface="Times New Roman" panose="02020603050405020304" pitchFamily="18" charset="0"/>
              <a:cs typeface="Times New Roman" panose="02020603050405020304" pitchFamily="18" charset="0"/>
            </a:endParaRPr>
          </a:p>
          <a:p>
            <a:pPr algn="just">
              <a:buClr>
                <a:srgbClr val="1DA838"/>
              </a:buClr>
              <a:buFont typeface="Arial" charset="0"/>
              <a:buChar char="•"/>
            </a:pPr>
            <a:r>
              <a:rPr lang="ru-RU" altLang="ru-RU" sz="1800" dirty="0" smtClean="0">
                <a:latin typeface="Times New Roman" panose="02020603050405020304" pitchFamily="18" charset="0"/>
                <a:cs typeface="Times New Roman" panose="02020603050405020304" pitchFamily="18" charset="0"/>
              </a:rPr>
              <a:t>Паспорт крови </a:t>
            </a:r>
            <a:endParaRPr lang="ru-RU" altLang="ru-RU" sz="1800" dirty="0">
              <a:latin typeface="Times New Roman" panose="02020603050405020304" pitchFamily="18" charset="0"/>
              <a:cs typeface="Times New Roman" panose="02020603050405020304" pitchFamily="18" charset="0"/>
            </a:endParaRPr>
          </a:p>
          <a:p>
            <a:pPr algn="just" eaLnBrk="1" hangingPunct="1">
              <a:buClr>
                <a:srgbClr val="1DA838"/>
              </a:buClr>
              <a:buFont typeface="Arial" charset="0"/>
              <a:buChar char="•"/>
            </a:pPr>
            <a:endParaRPr lang="ru-RU" altLang="ru-RU" sz="1800" dirty="0">
              <a:latin typeface="Arial" charset="0"/>
            </a:endParaRPr>
          </a:p>
          <a:p>
            <a:pPr eaLnBrk="1" hangingPunct="1"/>
            <a:endParaRPr lang="ru-RU" altLang="ru-RU" sz="1800" dirty="0">
              <a:latin typeface="Arial" charset="0"/>
            </a:endParaRPr>
          </a:p>
        </p:txBody>
      </p:sp>
      <p:pic>
        <p:nvPicPr>
          <p:cNvPr id="7" name="Рисунок 6" descr="Стандарт по тест.bmp"/>
          <p:cNvPicPr>
            <a:picLocks noChangeAspect="1"/>
          </p:cNvPicPr>
          <p:nvPr/>
        </p:nvPicPr>
        <p:blipFill>
          <a:blip r:embed="rId2"/>
          <a:stretch>
            <a:fillRect/>
          </a:stretch>
        </p:blipFill>
        <p:spPr>
          <a:xfrm>
            <a:off x="395288" y="1557338"/>
            <a:ext cx="2520950" cy="3594100"/>
          </a:xfrm>
          <a:prstGeom prst="rect">
            <a:avLst/>
          </a:prstGeom>
          <a:ln>
            <a:solidFill>
              <a:schemeClr val="bg1">
                <a:lumMod val="50000"/>
              </a:schemeClr>
            </a:solidFill>
          </a:ln>
        </p:spPr>
      </p:pic>
    </p:spTree>
    <p:extLst>
      <p:ext uri="{BB962C8B-B14F-4D97-AF65-F5344CB8AC3E}">
        <p14:creationId xmlns="" xmlns:p14="http://schemas.microsoft.com/office/powerpoint/2010/main" val="41222140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Содержимое 2"/>
          <p:cNvSpPr>
            <a:spLocks noGrp="1"/>
          </p:cNvSpPr>
          <p:nvPr>
            <p:ph idx="1"/>
          </p:nvPr>
        </p:nvSpPr>
        <p:spPr>
          <a:xfrm>
            <a:off x="250825" y="1412875"/>
            <a:ext cx="8043863" cy="1871663"/>
          </a:xfrm>
        </p:spPr>
        <p:txBody>
          <a:bodyPr/>
          <a:lstStyle/>
          <a:p>
            <a:pPr algn="just" eaLnBrk="1" hangingPunct="1">
              <a:buFont typeface="Arial" charset="0"/>
              <a:buNone/>
            </a:pPr>
            <a:r>
              <a:rPr lang="ru-RU" altLang="ru-RU" sz="1800" dirty="0" smtClean="0">
                <a:latin typeface="Times New Roman" pitchFamily="18" charset="0"/>
                <a:cs typeface="Times New Roman" pitchFamily="18" charset="0"/>
              </a:rPr>
              <a:t>		</a:t>
            </a:r>
            <a:endParaRPr lang="ru-RU" altLang="ru-RU" dirty="0" smtClean="0"/>
          </a:p>
        </p:txBody>
      </p:sp>
      <p:sp>
        <p:nvSpPr>
          <p:cNvPr id="5122" name="Заголовок 1"/>
          <p:cNvSpPr>
            <a:spLocks noGrp="1"/>
          </p:cNvSpPr>
          <p:nvPr>
            <p:ph type="title"/>
          </p:nvPr>
        </p:nvSpPr>
        <p:spPr>
          <a:xfrm>
            <a:off x="395288" y="0"/>
            <a:ext cx="8043862" cy="1152525"/>
          </a:xfrm>
        </p:spPr>
        <p:txBody>
          <a:bodyPr>
            <a:normAutofit/>
          </a:bodyPr>
          <a:lstStyle/>
          <a:p>
            <a:pPr algn="r" eaLnBrk="1" hangingPunct="1">
              <a:defRPr/>
            </a:pPr>
            <a:r>
              <a:rPr lang="ru-RU" sz="26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Запрещенный список</a:t>
            </a:r>
            <a:endParaRPr lang="ru-RU" sz="2600" dirty="0" smtClean="0">
              <a:solidFill>
                <a:schemeClr val="tx2">
                  <a:lumMod val="50000"/>
                </a:schemeClr>
              </a:solidFill>
              <a:effectLst>
                <a:outerShdw blurRad="38100" dist="38100" dir="2700000" algn="tl">
                  <a:srgbClr val="000000">
                    <a:alpha val="43137"/>
                  </a:srgbClr>
                </a:outerShdw>
              </a:effectLst>
              <a:latin typeface="Constantia" pitchFamily="18" charset="0"/>
              <a:cs typeface="Arial" charset="0"/>
            </a:endParaRPr>
          </a:p>
        </p:txBody>
      </p:sp>
      <p:pic>
        <p:nvPicPr>
          <p:cNvPr id="8" name="Picture 6"/>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rot="16536181">
            <a:off x="6315869" y="2282031"/>
            <a:ext cx="3048000" cy="20716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Содержимое 2"/>
          <p:cNvSpPr txBox="1">
            <a:spLocks/>
          </p:cNvSpPr>
          <p:nvPr/>
        </p:nvSpPr>
        <p:spPr>
          <a:xfrm>
            <a:off x="179388" y="765175"/>
            <a:ext cx="7345362" cy="4967288"/>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spcBef>
                <a:spcPct val="0"/>
              </a:spcBef>
              <a:buFontTx/>
              <a:buNone/>
              <a:tabLst>
                <a:tab pos="365125" algn="l"/>
              </a:tabLst>
              <a:defRPr/>
            </a:pPr>
            <a:endParaRPr lang="ru-RU" sz="1200" dirty="0" smtClean="0">
              <a:latin typeface="Times New Roman" pitchFamily="18" charset="0"/>
              <a:cs typeface="Times New Roman" pitchFamily="18" charset="0"/>
            </a:endParaRPr>
          </a:p>
          <a:p>
            <a:pPr marL="0" indent="0">
              <a:spcBef>
                <a:spcPct val="0"/>
              </a:spcBef>
              <a:buFontTx/>
              <a:buNone/>
              <a:tabLst>
                <a:tab pos="365125" algn="l"/>
              </a:tabLst>
              <a:defRPr/>
            </a:pPr>
            <a:endParaRPr lang="ru-RU" sz="1200" b="1" dirty="0" smtClean="0">
              <a:solidFill>
                <a:srgbClr val="FF0000"/>
              </a:solidFill>
              <a:latin typeface="Times New Roman" pitchFamily="18" charset="0"/>
              <a:cs typeface="Times New Roman" pitchFamily="18" charset="0"/>
            </a:endParaRPr>
          </a:p>
          <a:p>
            <a:pPr marL="0" indent="0">
              <a:spcBef>
                <a:spcPct val="0"/>
              </a:spcBef>
              <a:buFontTx/>
              <a:buNone/>
              <a:tabLst>
                <a:tab pos="365125" algn="l"/>
              </a:tabLst>
              <a:defRPr/>
            </a:pPr>
            <a:endParaRPr lang="ru-RU" sz="1200" b="1" dirty="0">
              <a:solidFill>
                <a:srgbClr val="FF0000"/>
              </a:solidFill>
              <a:latin typeface="Times New Roman" pitchFamily="18" charset="0"/>
              <a:cs typeface="Times New Roman" pitchFamily="18" charset="0"/>
            </a:endParaRPr>
          </a:p>
          <a:p>
            <a:pPr marL="0" indent="0">
              <a:spcBef>
                <a:spcPct val="0"/>
              </a:spcBef>
              <a:buFontTx/>
              <a:buNone/>
              <a:tabLst>
                <a:tab pos="365125" algn="l"/>
              </a:tabLst>
              <a:defRPr/>
            </a:pPr>
            <a:endParaRPr lang="ru-RU" sz="1200" b="1" dirty="0" smtClean="0">
              <a:solidFill>
                <a:srgbClr val="FF0000"/>
              </a:solidFill>
              <a:latin typeface="Times New Roman" pitchFamily="18" charset="0"/>
              <a:cs typeface="Times New Roman" pitchFamily="18" charset="0"/>
            </a:endParaRPr>
          </a:p>
          <a:p>
            <a:pPr>
              <a:spcBef>
                <a:spcPct val="0"/>
              </a:spcBef>
              <a:buFont typeface="Wingdings" pitchFamily="2" charset="2"/>
              <a:buChar char="Ø"/>
              <a:tabLst>
                <a:tab pos="365125" algn="l"/>
              </a:tabLst>
              <a:defRPr/>
            </a:pPr>
            <a:r>
              <a:rPr lang="ru-RU" sz="1800" b="1" dirty="0" smtClean="0">
                <a:latin typeface="Times New Roman" pitchFamily="18" charset="0"/>
                <a:cs typeface="Times New Roman" pitchFamily="18" charset="0"/>
              </a:rPr>
              <a:t>Программа мониторинга </a:t>
            </a:r>
            <a:endParaRPr lang="ru-RU" sz="1800" dirty="0" smtClean="0">
              <a:latin typeface="Times New Roman" pitchFamily="18" charset="0"/>
              <a:cs typeface="Times New Roman" pitchFamily="18" charset="0"/>
            </a:endParaRPr>
          </a:p>
          <a:p>
            <a:pPr marL="0" indent="0">
              <a:spcBef>
                <a:spcPct val="0"/>
              </a:spcBef>
              <a:buFontTx/>
              <a:buNone/>
              <a:tabLst>
                <a:tab pos="365125" algn="l"/>
              </a:tabLst>
              <a:defRPr/>
            </a:pPr>
            <a:endParaRPr lang="ru-RU" sz="1800" dirty="0" smtClean="0">
              <a:latin typeface="Times New Roman" pitchFamily="18" charset="0"/>
              <a:cs typeface="Times New Roman" pitchFamily="18" charset="0"/>
            </a:endParaRPr>
          </a:p>
          <a:p>
            <a:pPr marL="0" indent="0">
              <a:spcBef>
                <a:spcPct val="0"/>
              </a:spcBef>
              <a:buFontTx/>
              <a:buNone/>
              <a:tabLst>
                <a:tab pos="365125" algn="l"/>
              </a:tabLst>
              <a:defRPr/>
            </a:pPr>
            <a:r>
              <a:rPr lang="ru-RU" sz="1800" b="1" dirty="0" smtClean="0">
                <a:solidFill>
                  <a:srgbClr val="C00000"/>
                </a:solidFill>
                <a:latin typeface="Times New Roman" pitchFamily="18" charset="0"/>
                <a:cs typeface="Times New Roman" pitchFamily="18" charset="0"/>
              </a:rPr>
              <a:t>Критерии включения веществ в Запрещенный список</a:t>
            </a:r>
          </a:p>
          <a:p>
            <a:pPr marL="0" indent="0">
              <a:spcBef>
                <a:spcPct val="0"/>
              </a:spcBef>
              <a:buFontTx/>
              <a:buNone/>
              <a:tabLst>
                <a:tab pos="365125" algn="l"/>
              </a:tabLst>
              <a:defRPr/>
            </a:pPr>
            <a:endParaRPr lang="ru-RU" sz="1800" b="1" dirty="0" smtClean="0">
              <a:solidFill>
                <a:srgbClr val="C00000"/>
              </a:solidFill>
              <a:latin typeface="Times New Roman" pitchFamily="18" charset="0"/>
              <a:cs typeface="Times New Roman" pitchFamily="18" charset="0"/>
            </a:endParaRPr>
          </a:p>
          <a:p>
            <a:pPr marL="0" indent="0">
              <a:spcBef>
                <a:spcPct val="0"/>
              </a:spcBef>
              <a:buFontTx/>
              <a:buNone/>
              <a:tabLst>
                <a:tab pos="365125" algn="l"/>
              </a:tabLst>
              <a:defRPr/>
            </a:pPr>
            <a:r>
              <a:rPr lang="ru-RU" sz="1800" b="1" u="sng" dirty="0" smtClean="0">
                <a:latin typeface="Times New Roman" pitchFamily="18" charset="0"/>
                <a:cs typeface="Times New Roman" pitchFamily="18" charset="0"/>
              </a:rPr>
              <a:t>Если вещество/метод отвечают двум из трех критериев:</a:t>
            </a:r>
          </a:p>
          <a:p>
            <a:pPr marL="0" indent="0">
              <a:spcBef>
                <a:spcPct val="0"/>
              </a:spcBef>
              <a:buFontTx/>
              <a:buNone/>
              <a:tabLst>
                <a:tab pos="365125" algn="l"/>
              </a:tabLst>
              <a:defRPr/>
            </a:pPr>
            <a:endParaRPr lang="ru-RU" sz="1800" dirty="0">
              <a:latin typeface="Times New Roman" pitchFamily="18" charset="0"/>
              <a:cs typeface="Times New Roman" pitchFamily="18" charset="0"/>
            </a:endParaRPr>
          </a:p>
          <a:p>
            <a:pPr>
              <a:spcBef>
                <a:spcPct val="0"/>
              </a:spcBef>
              <a:buFontTx/>
              <a:buChar char="-"/>
              <a:tabLst>
                <a:tab pos="365125" algn="l"/>
              </a:tabLst>
              <a:defRPr/>
            </a:pPr>
            <a:r>
              <a:rPr lang="ru-RU" sz="1800" dirty="0" smtClean="0">
                <a:latin typeface="Times New Roman" pitchFamily="18" charset="0"/>
                <a:cs typeface="Times New Roman" pitchFamily="18" charset="0"/>
              </a:rPr>
              <a:t>Вред здоровью</a:t>
            </a:r>
          </a:p>
          <a:p>
            <a:pPr>
              <a:spcBef>
                <a:spcPct val="0"/>
              </a:spcBef>
              <a:buFontTx/>
              <a:buChar char="-"/>
              <a:tabLst>
                <a:tab pos="365125" algn="l"/>
              </a:tabLst>
              <a:defRPr/>
            </a:pPr>
            <a:r>
              <a:rPr lang="ru-RU" sz="1800" dirty="0" smtClean="0">
                <a:latin typeface="Times New Roman" pitchFamily="18" charset="0"/>
                <a:cs typeface="Times New Roman" pitchFamily="18" charset="0"/>
              </a:rPr>
              <a:t>Улучшение спортивных результатов</a:t>
            </a:r>
          </a:p>
          <a:p>
            <a:pPr>
              <a:spcBef>
                <a:spcPct val="0"/>
              </a:spcBef>
              <a:buFontTx/>
              <a:buChar char="-"/>
              <a:tabLst>
                <a:tab pos="365125" algn="l"/>
              </a:tabLst>
              <a:defRPr/>
            </a:pPr>
            <a:r>
              <a:rPr lang="ru-RU" sz="1800" dirty="0" smtClean="0">
                <a:latin typeface="Times New Roman" pitchFamily="18" charset="0"/>
                <a:cs typeface="Times New Roman" pitchFamily="18" charset="0"/>
              </a:rPr>
              <a:t>Противоречие духу спорта</a:t>
            </a:r>
          </a:p>
          <a:p>
            <a:pPr marL="0" indent="0">
              <a:spcBef>
                <a:spcPct val="0"/>
              </a:spcBef>
              <a:buNone/>
              <a:tabLst>
                <a:tab pos="365125" algn="l"/>
              </a:tabLst>
              <a:defRPr/>
            </a:pPr>
            <a:endParaRPr lang="ru-RU" sz="1800" dirty="0" smtClean="0">
              <a:latin typeface="Times New Roman" pitchFamily="18" charset="0"/>
              <a:cs typeface="Times New Roman" pitchFamily="18" charset="0"/>
            </a:endParaRPr>
          </a:p>
          <a:p>
            <a:pPr>
              <a:spcBef>
                <a:spcPct val="0"/>
              </a:spcBef>
              <a:buFontTx/>
              <a:buChar char="-"/>
              <a:tabLst>
                <a:tab pos="365125" algn="l"/>
              </a:tabLst>
              <a:defRPr/>
            </a:pPr>
            <a:r>
              <a:rPr lang="ru-RU" sz="1800" dirty="0" smtClean="0">
                <a:latin typeface="Times New Roman" pitchFamily="18" charset="0"/>
                <a:cs typeface="Times New Roman" pitchFamily="18" charset="0"/>
              </a:rPr>
              <a:t>! Маскирующий агент! </a:t>
            </a:r>
          </a:p>
          <a:p>
            <a:pPr>
              <a:spcBef>
                <a:spcPct val="0"/>
              </a:spcBef>
              <a:buFontTx/>
              <a:buChar char="-"/>
              <a:tabLst>
                <a:tab pos="365125" algn="l"/>
              </a:tabLst>
              <a:defRPr/>
            </a:pPr>
            <a:endParaRPr lang="ru-RU" sz="1800" dirty="0" smtClean="0">
              <a:latin typeface="Times New Roman" pitchFamily="18" charset="0"/>
              <a:cs typeface="Times New Roman" pitchFamily="18" charset="0"/>
            </a:endParaRPr>
          </a:p>
          <a:p>
            <a:pPr marL="0" indent="0">
              <a:spcBef>
                <a:spcPct val="0"/>
              </a:spcBef>
              <a:buFontTx/>
              <a:buNone/>
              <a:tabLst>
                <a:tab pos="365125" algn="l"/>
              </a:tabLst>
              <a:defRPr/>
            </a:pPr>
            <a:r>
              <a:rPr lang="ru-RU" sz="1800" dirty="0" smtClean="0">
                <a:latin typeface="Times New Roman" pitchFamily="18" charset="0"/>
                <a:cs typeface="Times New Roman" pitchFamily="18" charset="0"/>
              </a:rPr>
              <a:t>   </a:t>
            </a:r>
          </a:p>
          <a:p>
            <a:pPr>
              <a:spcBef>
                <a:spcPct val="0"/>
              </a:spcBef>
              <a:buFont typeface="Wingdings" pitchFamily="2" charset="2"/>
              <a:buChar char="Ø"/>
              <a:tabLst>
                <a:tab pos="365125" algn="l"/>
              </a:tabLst>
              <a:defRPr/>
            </a:pPr>
            <a:r>
              <a:rPr lang="ru-RU" sz="1800" b="1" dirty="0" smtClean="0">
                <a:latin typeface="Times New Roman" pitchFamily="18" charset="0"/>
                <a:cs typeface="Times New Roman" pitchFamily="18" charset="0"/>
              </a:rPr>
              <a:t>«Особые субстанции»</a:t>
            </a:r>
          </a:p>
          <a:p>
            <a:pPr>
              <a:spcBef>
                <a:spcPct val="0"/>
              </a:spcBef>
              <a:buFont typeface="Wingdings" pitchFamily="2" charset="2"/>
              <a:buChar char="Ø"/>
              <a:tabLst>
                <a:tab pos="365125" algn="l"/>
              </a:tabLst>
              <a:defRPr/>
            </a:pPr>
            <a:endParaRPr lang="ru-RU" sz="1800" b="1" dirty="0" smtClean="0">
              <a:latin typeface="Times New Roman" pitchFamily="18" charset="0"/>
              <a:cs typeface="Times New Roman" pitchFamily="18" charset="0"/>
            </a:endParaRPr>
          </a:p>
          <a:p>
            <a:pPr>
              <a:spcBef>
                <a:spcPct val="0"/>
              </a:spcBef>
              <a:buFont typeface="Wingdings" pitchFamily="2" charset="2"/>
              <a:buChar char="Ø"/>
              <a:tabLst>
                <a:tab pos="365125" algn="l"/>
              </a:tabLst>
              <a:defRPr/>
            </a:pPr>
            <a:r>
              <a:rPr lang="ru-RU" sz="1800" b="1" dirty="0" smtClean="0">
                <a:latin typeface="Times New Roman" pitchFamily="18" charset="0"/>
                <a:cs typeface="Times New Roman" pitchFamily="18" charset="0"/>
              </a:rPr>
              <a:t>«Пороговая концентрация»</a:t>
            </a:r>
          </a:p>
          <a:p>
            <a:pPr marL="0" indent="0">
              <a:spcBef>
                <a:spcPct val="0"/>
              </a:spcBef>
              <a:buFontTx/>
              <a:buNone/>
              <a:tabLst>
                <a:tab pos="365125" algn="l"/>
              </a:tabLst>
              <a:defRPr/>
            </a:pPr>
            <a:endParaRPr lang="ru-RU" sz="1200" dirty="0">
              <a:latin typeface="Times New Roman" pitchFamily="18" charset="0"/>
              <a:cs typeface="Times New Roman" pitchFamily="18" charset="0"/>
            </a:endParaRPr>
          </a:p>
          <a:p>
            <a:pPr marL="0" indent="0">
              <a:spcBef>
                <a:spcPct val="0"/>
              </a:spcBef>
              <a:buFontTx/>
              <a:buNone/>
              <a:tabLst>
                <a:tab pos="365125" algn="l"/>
              </a:tabLst>
              <a:defRPr/>
            </a:pPr>
            <a:r>
              <a:rPr lang="ru-RU" sz="1200" dirty="0" smtClean="0">
                <a:latin typeface="Times New Roman" pitchFamily="18" charset="0"/>
                <a:cs typeface="Times New Roman" pitchFamily="18" charset="0"/>
              </a:rPr>
              <a:t> </a:t>
            </a:r>
          </a:p>
          <a:p>
            <a:pPr marL="0" indent="0">
              <a:spcBef>
                <a:spcPct val="0"/>
              </a:spcBef>
              <a:buFontTx/>
              <a:buNone/>
              <a:tabLst>
                <a:tab pos="365125" algn="l"/>
              </a:tabLst>
              <a:defRPr/>
            </a:pPr>
            <a:endParaRPr lang="ru-RU" sz="1200" dirty="0" smtClean="0">
              <a:latin typeface="Constantia" pitchFamily="18" charset="0"/>
              <a:cs typeface="Arial" charset="0"/>
            </a:endParaRPr>
          </a:p>
          <a:p>
            <a:pPr marL="0" indent="0">
              <a:spcBef>
                <a:spcPct val="0"/>
              </a:spcBef>
              <a:buFontTx/>
              <a:buNone/>
              <a:tabLst>
                <a:tab pos="365125" algn="l"/>
              </a:tabLst>
              <a:defRPr/>
            </a:pPr>
            <a:endParaRPr lang="ru-RU" sz="1200" dirty="0" smtClean="0">
              <a:latin typeface="Constantia" pitchFamily="18" charset="0"/>
              <a:cs typeface="Arial" charset="0"/>
            </a:endParaRPr>
          </a:p>
          <a:p>
            <a:pPr algn="just">
              <a:defRPr/>
            </a:pPr>
            <a:endParaRPr lang="ru-RU" sz="1200" dirty="0" smtClean="0">
              <a:latin typeface="Constantia" pitchFamily="18" charset="0"/>
            </a:endParaRPr>
          </a:p>
        </p:txBody>
      </p:sp>
    </p:spTree>
    <p:extLst>
      <p:ext uri="{BB962C8B-B14F-4D97-AF65-F5344CB8AC3E}">
        <p14:creationId xmlns="" xmlns:p14="http://schemas.microsoft.com/office/powerpoint/2010/main" val="31874452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Содержимое 2"/>
          <p:cNvSpPr>
            <a:spLocks noGrp="1"/>
          </p:cNvSpPr>
          <p:nvPr>
            <p:ph idx="1"/>
          </p:nvPr>
        </p:nvSpPr>
        <p:spPr>
          <a:xfrm>
            <a:off x="250825" y="1412875"/>
            <a:ext cx="8043863" cy="1871663"/>
          </a:xfrm>
        </p:spPr>
        <p:txBody>
          <a:bodyPr/>
          <a:lstStyle/>
          <a:p>
            <a:pPr algn="just" eaLnBrk="1" hangingPunct="1">
              <a:buFont typeface="Arial" charset="0"/>
              <a:buNone/>
            </a:pPr>
            <a:r>
              <a:rPr lang="ru-RU" altLang="ru-RU" sz="1800" dirty="0" smtClean="0">
                <a:latin typeface="Times New Roman" pitchFamily="18" charset="0"/>
                <a:cs typeface="Times New Roman" pitchFamily="18" charset="0"/>
              </a:rPr>
              <a:t>		</a:t>
            </a:r>
            <a:endParaRPr lang="ru-RU" altLang="ru-RU" dirty="0" smtClean="0"/>
          </a:p>
        </p:txBody>
      </p:sp>
      <p:sp>
        <p:nvSpPr>
          <p:cNvPr id="5122" name="Заголовок 1"/>
          <p:cNvSpPr>
            <a:spLocks noGrp="1"/>
          </p:cNvSpPr>
          <p:nvPr>
            <p:ph type="title"/>
          </p:nvPr>
        </p:nvSpPr>
        <p:spPr>
          <a:xfrm>
            <a:off x="395288" y="0"/>
            <a:ext cx="8043862" cy="1152525"/>
          </a:xfrm>
        </p:spPr>
        <p:txBody>
          <a:bodyPr>
            <a:normAutofit/>
          </a:bodyPr>
          <a:lstStyle/>
          <a:p>
            <a:pPr algn="r" eaLnBrk="1" hangingPunct="1">
              <a:defRPr/>
            </a:pPr>
            <a:r>
              <a:rPr lang="ru-RU" sz="26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Запрещенный список</a:t>
            </a:r>
            <a:endParaRPr lang="ru-RU" sz="2600" dirty="0" smtClean="0">
              <a:solidFill>
                <a:schemeClr val="tx2">
                  <a:lumMod val="50000"/>
                </a:schemeClr>
              </a:solidFill>
              <a:effectLst>
                <a:outerShdw blurRad="38100" dist="38100" dir="2700000" algn="tl">
                  <a:srgbClr val="000000">
                    <a:alpha val="43137"/>
                  </a:srgbClr>
                </a:outerShdw>
              </a:effectLst>
              <a:latin typeface="Constantia" pitchFamily="18" charset="0"/>
              <a:cs typeface="Arial" charset="0"/>
            </a:endParaRPr>
          </a:p>
        </p:txBody>
      </p:sp>
      <p:pic>
        <p:nvPicPr>
          <p:cNvPr id="8" name="Picture 6"/>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rot="16536181">
            <a:off x="6315869" y="2282031"/>
            <a:ext cx="3048000" cy="20716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Содержимое 2"/>
          <p:cNvSpPr txBox="1">
            <a:spLocks/>
          </p:cNvSpPr>
          <p:nvPr/>
        </p:nvSpPr>
        <p:spPr>
          <a:xfrm>
            <a:off x="179388" y="765175"/>
            <a:ext cx="7345362" cy="496728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spcBef>
                <a:spcPct val="0"/>
              </a:spcBef>
              <a:buFontTx/>
              <a:buNone/>
              <a:tabLst>
                <a:tab pos="365125" algn="l"/>
              </a:tabLst>
              <a:defRPr/>
            </a:pPr>
            <a:r>
              <a:rPr lang="ru-RU" sz="1200" b="1" dirty="0" smtClean="0">
                <a:solidFill>
                  <a:srgbClr val="00B050"/>
                </a:solidFill>
                <a:latin typeface="Times New Roman" pitchFamily="18" charset="0"/>
                <a:cs typeface="Times New Roman" pitchFamily="18" charset="0"/>
              </a:rPr>
              <a:t>СУБСТАНЦИИ И МЕТОДЫ, ЗАПРЕЩЕННЫЕ ПОСТОЯННО</a:t>
            </a:r>
            <a:endParaRPr lang="ru-RU" sz="1200" dirty="0" smtClean="0">
              <a:latin typeface="Times New Roman" pitchFamily="18" charset="0"/>
              <a:cs typeface="Times New Roman" pitchFamily="18" charset="0"/>
            </a:endParaRPr>
          </a:p>
          <a:p>
            <a:pPr marL="0" indent="0" algn="ctr">
              <a:spcBef>
                <a:spcPct val="0"/>
              </a:spcBef>
              <a:buFontTx/>
              <a:buNone/>
              <a:tabLst>
                <a:tab pos="365125" algn="l"/>
              </a:tabLst>
              <a:defRPr/>
            </a:pPr>
            <a:r>
              <a:rPr lang="ru-RU" sz="1200" dirty="0" smtClean="0">
                <a:latin typeface="Times New Roman" pitchFamily="18" charset="0"/>
                <a:cs typeface="Times New Roman" pitchFamily="18" charset="0"/>
              </a:rPr>
              <a:t>(КАК В СОРЕВНОВАТЕЛЬНЫЙ, ТАК И ВО ВНЕСОРЕВНОВАТЕЛЬНЫЙ ПЕРИОД)</a:t>
            </a:r>
          </a:p>
          <a:p>
            <a:pPr marL="0" indent="0" algn="ctr">
              <a:spcBef>
                <a:spcPct val="0"/>
              </a:spcBef>
              <a:buFontTx/>
              <a:buNone/>
              <a:tabLst>
                <a:tab pos="365125" algn="l"/>
              </a:tabLst>
              <a:defRPr/>
            </a:pPr>
            <a:endParaRPr lang="ru-RU" sz="1200" dirty="0" smtClean="0">
              <a:latin typeface="Times New Roman" pitchFamily="18" charset="0"/>
              <a:cs typeface="Times New Roman" pitchFamily="18" charset="0"/>
            </a:endParaRPr>
          </a:p>
          <a:p>
            <a:pPr marL="0" indent="0">
              <a:spcBef>
                <a:spcPct val="0"/>
              </a:spcBef>
              <a:buFontTx/>
              <a:buNone/>
              <a:tabLst>
                <a:tab pos="365125" algn="l"/>
              </a:tabLst>
              <a:defRPr/>
            </a:pPr>
            <a:r>
              <a:rPr lang="ru-RU" sz="1200" b="1" dirty="0" smtClean="0">
                <a:solidFill>
                  <a:srgbClr val="FF0000"/>
                </a:solidFill>
                <a:latin typeface="Times New Roman" pitchFamily="18" charset="0"/>
                <a:cs typeface="Times New Roman" pitchFamily="18" charset="0"/>
              </a:rPr>
              <a:t>ЗАПРЕЩЕННЫЕ СУБСТАНЦИИ</a:t>
            </a:r>
            <a:endParaRPr lang="ru-RU" sz="1200" dirty="0" smtClean="0">
              <a:latin typeface="Times New Roman" pitchFamily="18" charset="0"/>
              <a:cs typeface="Times New Roman" pitchFamily="18" charset="0"/>
            </a:endParaRPr>
          </a:p>
          <a:p>
            <a:pPr marL="0" indent="0">
              <a:spcBef>
                <a:spcPct val="0"/>
              </a:spcBef>
              <a:buFontTx/>
              <a:buNone/>
              <a:tabLst>
                <a:tab pos="365125" algn="l"/>
              </a:tabLst>
              <a:defRPr/>
            </a:pPr>
            <a:r>
              <a:rPr lang="ru-RU" sz="1200" dirty="0" smtClean="0">
                <a:latin typeface="Times New Roman" pitchFamily="18" charset="0"/>
                <a:cs typeface="Times New Roman" pitchFamily="18" charset="0"/>
              </a:rPr>
              <a:t>   </a:t>
            </a:r>
            <a:r>
              <a:rPr lang="en-US" sz="1200" dirty="0" smtClean="0">
                <a:latin typeface="Times New Roman" pitchFamily="18" charset="0"/>
                <a:cs typeface="Times New Roman" pitchFamily="18" charset="0"/>
              </a:rPr>
              <a:t>S0.</a:t>
            </a:r>
            <a:r>
              <a:rPr lang="ru-RU" sz="1200" dirty="0" smtClean="0">
                <a:latin typeface="Times New Roman" pitchFamily="18" charset="0"/>
                <a:cs typeface="Times New Roman" pitchFamily="18" charset="0"/>
              </a:rPr>
              <a:t>СУБСТАНЦИИ, НЕ ДОПУЩЕННЫЕ К ПРИМЕНЕНИЮ</a:t>
            </a:r>
          </a:p>
          <a:p>
            <a:pPr marL="0" indent="0">
              <a:spcBef>
                <a:spcPct val="0"/>
              </a:spcBef>
              <a:buFontTx/>
              <a:buNone/>
              <a:tabLst>
                <a:tab pos="365125" algn="l"/>
              </a:tabLst>
              <a:defRPr/>
            </a:pPr>
            <a:r>
              <a:rPr lang="ru-RU" sz="1200" dirty="0" smtClean="0">
                <a:latin typeface="Times New Roman" pitchFamily="18" charset="0"/>
                <a:cs typeface="Times New Roman" pitchFamily="18" charset="0"/>
              </a:rPr>
              <a:t>   </a:t>
            </a:r>
            <a:r>
              <a:rPr lang="en-US" sz="1200" dirty="0" smtClean="0">
                <a:latin typeface="Times New Roman" pitchFamily="18" charset="0"/>
                <a:cs typeface="Times New Roman" pitchFamily="18" charset="0"/>
              </a:rPr>
              <a:t>S</a:t>
            </a:r>
            <a:r>
              <a:rPr lang="ru-RU" sz="1200" dirty="0" smtClean="0">
                <a:latin typeface="Times New Roman" pitchFamily="18" charset="0"/>
                <a:cs typeface="Times New Roman" pitchFamily="18" charset="0"/>
              </a:rPr>
              <a:t>1. АНАБОЛИЧЕСКИЕ АГЕНТЫ</a:t>
            </a:r>
          </a:p>
          <a:p>
            <a:pPr marL="0" indent="0">
              <a:spcBef>
                <a:spcPct val="0"/>
              </a:spcBef>
              <a:buFontTx/>
              <a:buNone/>
              <a:tabLst>
                <a:tab pos="365125" algn="l"/>
              </a:tabLst>
              <a:defRPr/>
            </a:pPr>
            <a:r>
              <a:rPr lang="ru-RU" sz="1200" dirty="0" smtClean="0">
                <a:latin typeface="Times New Roman" pitchFamily="18" charset="0"/>
                <a:cs typeface="Times New Roman" pitchFamily="18" charset="0"/>
              </a:rPr>
              <a:t>   </a:t>
            </a:r>
            <a:r>
              <a:rPr lang="en-US" sz="1200" dirty="0" smtClean="0">
                <a:latin typeface="Times New Roman" pitchFamily="18" charset="0"/>
                <a:cs typeface="Times New Roman" pitchFamily="18" charset="0"/>
              </a:rPr>
              <a:t>S</a:t>
            </a:r>
            <a:r>
              <a:rPr lang="ru-RU" sz="1200" dirty="0" smtClean="0">
                <a:latin typeface="Times New Roman" pitchFamily="18" charset="0"/>
                <a:cs typeface="Times New Roman" pitchFamily="18" charset="0"/>
              </a:rPr>
              <a:t>2. ПЕПТИДНЫЕ ГОРМОНЫ, ФАКТОРЫ РОСТА, ПОДОБНЫЕ   СУБСТАНЦИИ И МИМЕТИКИ</a:t>
            </a:r>
          </a:p>
          <a:p>
            <a:pPr marL="0" indent="0">
              <a:spcBef>
                <a:spcPct val="0"/>
              </a:spcBef>
              <a:buFontTx/>
              <a:buNone/>
              <a:tabLst>
                <a:tab pos="365125" algn="l"/>
              </a:tabLst>
              <a:defRPr/>
            </a:pPr>
            <a:r>
              <a:rPr lang="ru-RU" sz="1200" dirty="0" smtClean="0">
                <a:latin typeface="Times New Roman" pitchFamily="18" charset="0"/>
                <a:cs typeface="Times New Roman" pitchFamily="18" charset="0"/>
              </a:rPr>
              <a:t>   </a:t>
            </a:r>
            <a:r>
              <a:rPr lang="en-US" sz="1200" dirty="0" smtClean="0">
                <a:latin typeface="Times New Roman" pitchFamily="18" charset="0"/>
                <a:cs typeface="Times New Roman" pitchFamily="18" charset="0"/>
              </a:rPr>
              <a:t>S</a:t>
            </a:r>
            <a:r>
              <a:rPr lang="ru-RU" sz="1200" dirty="0" smtClean="0">
                <a:latin typeface="Times New Roman" pitchFamily="18" charset="0"/>
                <a:cs typeface="Times New Roman" pitchFamily="18" charset="0"/>
              </a:rPr>
              <a:t>3. БЕТА-2АГОНИСТЫ</a:t>
            </a:r>
          </a:p>
          <a:p>
            <a:pPr marL="0" indent="0">
              <a:spcBef>
                <a:spcPct val="0"/>
              </a:spcBef>
              <a:buFontTx/>
              <a:buNone/>
              <a:tabLst>
                <a:tab pos="365125" algn="l"/>
              </a:tabLst>
              <a:defRPr/>
            </a:pPr>
            <a:r>
              <a:rPr lang="ru-RU" sz="1200" dirty="0" smtClean="0">
                <a:latin typeface="Times New Roman" pitchFamily="18" charset="0"/>
                <a:cs typeface="Times New Roman" pitchFamily="18" charset="0"/>
              </a:rPr>
              <a:t>   </a:t>
            </a:r>
            <a:r>
              <a:rPr lang="en-US" sz="1200" dirty="0" smtClean="0">
                <a:latin typeface="Times New Roman" pitchFamily="18" charset="0"/>
                <a:cs typeface="Times New Roman" pitchFamily="18" charset="0"/>
              </a:rPr>
              <a:t>S</a:t>
            </a:r>
            <a:r>
              <a:rPr lang="ru-RU" sz="1200" dirty="0" smtClean="0">
                <a:latin typeface="Times New Roman" pitchFamily="18" charset="0"/>
                <a:cs typeface="Times New Roman" pitchFamily="18" charset="0"/>
              </a:rPr>
              <a:t>4. ГОРМОНЫ И МОДУЛЯТОРЫ МЕТАБОЛИЗМА</a:t>
            </a:r>
          </a:p>
          <a:p>
            <a:pPr marL="0" indent="0">
              <a:spcBef>
                <a:spcPct val="0"/>
              </a:spcBef>
              <a:buFontTx/>
              <a:buNone/>
              <a:tabLst>
                <a:tab pos="365125" algn="l"/>
              </a:tabLst>
              <a:defRPr/>
            </a:pPr>
            <a:r>
              <a:rPr lang="ru-RU" sz="1200" dirty="0" smtClean="0">
                <a:latin typeface="Times New Roman" pitchFamily="18" charset="0"/>
                <a:cs typeface="Times New Roman" pitchFamily="18" charset="0"/>
              </a:rPr>
              <a:t>   </a:t>
            </a:r>
            <a:r>
              <a:rPr lang="en-US" sz="1200" dirty="0" smtClean="0">
                <a:latin typeface="Times New Roman" pitchFamily="18" charset="0"/>
                <a:cs typeface="Times New Roman" pitchFamily="18" charset="0"/>
              </a:rPr>
              <a:t>S</a:t>
            </a:r>
            <a:r>
              <a:rPr lang="ru-RU" sz="1200" dirty="0" smtClean="0">
                <a:latin typeface="Times New Roman" pitchFamily="18" charset="0"/>
                <a:cs typeface="Times New Roman" pitchFamily="18" charset="0"/>
              </a:rPr>
              <a:t>5. ДИУРЕТИКИ И МАСКИРУЮЩИЕ АГЕНТЫ</a:t>
            </a:r>
          </a:p>
          <a:p>
            <a:pPr marL="0" indent="0">
              <a:spcBef>
                <a:spcPct val="0"/>
              </a:spcBef>
              <a:buFontTx/>
              <a:buNone/>
              <a:tabLst>
                <a:tab pos="365125" algn="l"/>
              </a:tabLst>
              <a:defRPr/>
            </a:pPr>
            <a:endParaRPr lang="ru-RU" sz="1200" dirty="0" smtClean="0">
              <a:latin typeface="Times New Roman" pitchFamily="18" charset="0"/>
              <a:cs typeface="Times New Roman" pitchFamily="18" charset="0"/>
            </a:endParaRPr>
          </a:p>
          <a:p>
            <a:pPr marL="0" indent="0">
              <a:spcBef>
                <a:spcPct val="0"/>
              </a:spcBef>
              <a:buFontTx/>
              <a:buNone/>
              <a:tabLst>
                <a:tab pos="365125" algn="l"/>
              </a:tabLst>
              <a:defRPr/>
            </a:pPr>
            <a:r>
              <a:rPr lang="ru-RU" sz="1200" b="1" dirty="0" smtClean="0">
                <a:solidFill>
                  <a:srgbClr val="FF0000"/>
                </a:solidFill>
                <a:latin typeface="Times New Roman" pitchFamily="18" charset="0"/>
                <a:cs typeface="Times New Roman" pitchFamily="18" charset="0"/>
              </a:rPr>
              <a:t>ЗАПРЕЩЕННЫЕ МЕТОДЫ</a:t>
            </a:r>
            <a:endParaRPr lang="ru-RU" sz="1200" dirty="0" smtClean="0">
              <a:latin typeface="Times New Roman" pitchFamily="18" charset="0"/>
              <a:cs typeface="Times New Roman" pitchFamily="18" charset="0"/>
            </a:endParaRPr>
          </a:p>
          <a:p>
            <a:pPr marL="0" indent="0">
              <a:spcBef>
                <a:spcPct val="0"/>
              </a:spcBef>
              <a:buFontTx/>
              <a:buNone/>
              <a:tabLst>
                <a:tab pos="365125" algn="l"/>
              </a:tabLst>
              <a:defRPr/>
            </a:pPr>
            <a:r>
              <a:rPr lang="ru-RU" sz="1200" dirty="0" smtClean="0">
                <a:latin typeface="Times New Roman" pitchFamily="18" charset="0"/>
                <a:cs typeface="Times New Roman" pitchFamily="18" charset="0"/>
              </a:rPr>
              <a:t>  </a:t>
            </a:r>
            <a:r>
              <a:rPr lang="en-US" sz="1200" dirty="0" smtClean="0">
                <a:latin typeface="Times New Roman" pitchFamily="18" charset="0"/>
                <a:cs typeface="Times New Roman" pitchFamily="18" charset="0"/>
              </a:rPr>
              <a:t>M</a:t>
            </a:r>
            <a:r>
              <a:rPr lang="ru-RU" sz="1200" dirty="0" smtClean="0">
                <a:latin typeface="Times New Roman" pitchFamily="18" charset="0"/>
                <a:cs typeface="Times New Roman" pitchFamily="18" charset="0"/>
              </a:rPr>
              <a:t>1. МАНИПУЛЯЦИИ С КРОВЬЮ И ЕЕ КОМПОНЕНТАМИ</a:t>
            </a:r>
          </a:p>
          <a:p>
            <a:pPr marL="0" indent="0">
              <a:spcBef>
                <a:spcPct val="0"/>
              </a:spcBef>
              <a:buFontTx/>
              <a:buNone/>
              <a:tabLst>
                <a:tab pos="365125" algn="l"/>
              </a:tabLst>
              <a:defRPr/>
            </a:pPr>
            <a:r>
              <a:rPr lang="ru-RU" sz="1200" dirty="0" smtClean="0">
                <a:latin typeface="Times New Roman" pitchFamily="18" charset="0"/>
                <a:cs typeface="Times New Roman" pitchFamily="18" charset="0"/>
              </a:rPr>
              <a:t>  М2. ХИМИЧЕСКИЕ И ФИЗИЧЕСКИЕ МАНИПУЛЯЦИИ</a:t>
            </a:r>
          </a:p>
          <a:p>
            <a:pPr marL="0" indent="0">
              <a:spcBef>
                <a:spcPct val="0"/>
              </a:spcBef>
              <a:buFontTx/>
              <a:buNone/>
              <a:tabLst>
                <a:tab pos="365125" algn="l"/>
              </a:tabLst>
              <a:defRPr/>
            </a:pPr>
            <a:r>
              <a:rPr lang="ru-RU" sz="1200" dirty="0" smtClean="0">
                <a:latin typeface="Times New Roman" pitchFamily="18" charset="0"/>
                <a:cs typeface="Times New Roman" pitchFamily="18" charset="0"/>
              </a:rPr>
              <a:t>  МЗ. ГЕННЫЙ ДОПИНГ</a:t>
            </a:r>
          </a:p>
          <a:p>
            <a:pPr marL="0" indent="0">
              <a:spcBef>
                <a:spcPct val="0"/>
              </a:spcBef>
              <a:buFontTx/>
              <a:buNone/>
              <a:tabLst>
                <a:tab pos="365125" algn="l"/>
              </a:tabLst>
              <a:defRPr/>
            </a:pPr>
            <a:endParaRPr lang="ru-RU" sz="1200" dirty="0" smtClean="0">
              <a:latin typeface="Times New Roman" pitchFamily="18" charset="0"/>
              <a:cs typeface="Times New Roman" pitchFamily="18" charset="0"/>
            </a:endParaRPr>
          </a:p>
          <a:p>
            <a:pPr marL="0" indent="0" algn="ctr">
              <a:spcBef>
                <a:spcPct val="0"/>
              </a:spcBef>
              <a:buFontTx/>
              <a:buNone/>
              <a:tabLst>
                <a:tab pos="365125" algn="l"/>
              </a:tabLst>
              <a:defRPr/>
            </a:pPr>
            <a:r>
              <a:rPr lang="ru-RU" sz="1200" b="1" dirty="0" smtClean="0">
                <a:solidFill>
                  <a:srgbClr val="00B050"/>
                </a:solidFill>
                <a:latin typeface="Times New Roman" pitchFamily="18" charset="0"/>
                <a:cs typeface="Times New Roman" pitchFamily="18" charset="0"/>
              </a:rPr>
              <a:t>СУБСТАНЦИИ И МЕТОДЫ, ЗАПРЕЩЕННЫЕ ВО ВРЕМЯ СОРЕВНОВАНИЙ</a:t>
            </a:r>
            <a:endParaRPr lang="ru-RU" sz="1200" dirty="0" smtClean="0">
              <a:latin typeface="Times New Roman" pitchFamily="18" charset="0"/>
              <a:cs typeface="Times New Roman" pitchFamily="18" charset="0"/>
            </a:endParaRPr>
          </a:p>
          <a:p>
            <a:pPr marL="0" indent="0">
              <a:spcBef>
                <a:spcPct val="0"/>
              </a:spcBef>
              <a:buFontTx/>
              <a:buNone/>
              <a:tabLst>
                <a:tab pos="365125" algn="l"/>
              </a:tabLst>
              <a:defRPr/>
            </a:pPr>
            <a:r>
              <a:rPr lang="ru-RU" sz="1200" b="1" dirty="0" smtClean="0">
                <a:solidFill>
                  <a:srgbClr val="FF0000"/>
                </a:solidFill>
                <a:latin typeface="Times New Roman" pitchFamily="18" charset="0"/>
                <a:cs typeface="Times New Roman" pitchFamily="18" charset="0"/>
              </a:rPr>
              <a:t>ЗАПРЕЩЕННЫЕ СУБСТАНЦИИ</a:t>
            </a:r>
            <a:endParaRPr lang="ru-RU" sz="1200" dirty="0" smtClean="0">
              <a:latin typeface="Times New Roman" pitchFamily="18" charset="0"/>
              <a:cs typeface="Times New Roman" pitchFamily="18" charset="0"/>
            </a:endParaRPr>
          </a:p>
          <a:p>
            <a:pPr marL="0" indent="0">
              <a:spcBef>
                <a:spcPct val="0"/>
              </a:spcBef>
              <a:buFontTx/>
              <a:buNone/>
              <a:tabLst>
                <a:tab pos="365125" algn="l"/>
              </a:tabLst>
              <a:defRPr/>
            </a:pPr>
            <a:r>
              <a:rPr lang="ru-RU" sz="1200" dirty="0" smtClean="0">
                <a:latin typeface="Times New Roman" pitchFamily="18" charset="0"/>
                <a:cs typeface="Times New Roman" pitchFamily="18" charset="0"/>
              </a:rPr>
              <a:t>   </a:t>
            </a:r>
            <a:r>
              <a:rPr lang="en-US" sz="1200" dirty="0" smtClean="0">
                <a:latin typeface="Times New Roman" pitchFamily="18" charset="0"/>
                <a:cs typeface="Times New Roman" pitchFamily="18" charset="0"/>
              </a:rPr>
              <a:t>S</a:t>
            </a:r>
            <a:r>
              <a:rPr lang="ru-RU" sz="1200" dirty="0" smtClean="0">
                <a:latin typeface="Times New Roman" pitchFamily="18" charset="0"/>
                <a:cs typeface="Times New Roman" pitchFamily="18" charset="0"/>
              </a:rPr>
              <a:t>6. СТИМУЛЯТОРЫ</a:t>
            </a:r>
          </a:p>
          <a:p>
            <a:pPr marL="0" indent="0">
              <a:spcBef>
                <a:spcPct val="0"/>
              </a:spcBef>
              <a:buFontTx/>
              <a:buNone/>
              <a:tabLst>
                <a:tab pos="365125" algn="l"/>
              </a:tabLst>
              <a:defRPr/>
            </a:pPr>
            <a:r>
              <a:rPr lang="ru-RU" sz="1200" dirty="0" smtClean="0">
                <a:latin typeface="Times New Roman" pitchFamily="18" charset="0"/>
                <a:cs typeface="Times New Roman" pitchFamily="18" charset="0"/>
              </a:rPr>
              <a:t>   </a:t>
            </a:r>
            <a:r>
              <a:rPr lang="en-US" sz="1200" dirty="0" smtClean="0">
                <a:latin typeface="Times New Roman" pitchFamily="18" charset="0"/>
                <a:cs typeface="Times New Roman" pitchFamily="18" charset="0"/>
              </a:rPr>
              <a:t>S</a:t>
            </a:r>
            <a:r>
              <a:rPr lang="ru-RU" sz="1200" dirty="0" smtClean="0">
                <a:latin typeface="Times New Roman" pitchFamily="18" charset="0"/>
                <a:cs typeface="Times New Roman" pitchFamily="18" charset="0"/>
              </a:rPr>
              <a:t>7. НАРКОТИКИ</a:t>
            </a:r>
          </a:p>
          <a:p>
            <a:pPr marL="0" indent="0">
              <a:spcBef>
                <a:spcPct val="0"/>
              </a:spcBef>
              <a:buFontTx/>
              <a:buNone/>
              <a:tabLst>
                <a:tab pos="365125" algn="l"/>
              </a:tabLst>
              <a:defRPr/>
            </a:pPr>
            <a:r>
              <a:rPr lang="ru-RU" sz="1200" dirty="0" smtClean="0">
                <a:latin typeface="Times New Roman" pitchFamily="18" charset="0"/>
                <a:cs typeface="Times New Roman" pitchFamily="18" charset="0"/>
              </a:rPr>
              <a:t>   </a:t>
            </a:r>
            <a:r>
              <a:rPr lang="en-US" sz="1200" dirty="0" smtClean="0">
                <a:latin typeface="Times New Roman" pitchFamily="18" charset="0"/>
                <a:cs typeface="Times New Roman" pitchFamily="18" charset="0"/>
              </a:rPr>
              <a:t>S</a:t>
            </a:r>
            <a:r>
              <a:rPr lang="ru-RU" sz="1200" dirty="0" smtClean="0">
                <a:latin typeface="Times New Roman" pitchFamily="18" charset="0"/>
                <a:cs typeface="Times New Roman" pitchFamily="18" charset="0"/>
              </a:rPr>
              <a:t>8. КАННАБИНОИДЫ</a:t>
            </a:r>
          </a:p>
          <a:p>
            <a:pPr marL="0" indent="0">
              <a:spcBef>
                <a:spcPct val="0"/>
              </a:spcBef>
              <a:buFontTx/>
              <a:buNone/>
              <a:tabLst>
                <a:tab pos="365125" algn="l"/>
              </a:tabLst>
              <a:defRPr/>
            </a:pPr>
            <a:r>
              <a:rPr lang="ru-RU" sz="1200" dirty="0" smtClean="0">
                <a:latin typeface="Times New Roman" pitchFamily="18" charset="0"/>
                <a:cs typeface="Times New Roman" pitchFamily="18" charset="0"/>
              </a:rPr>
              <a:t>   </a:t>
            </a:r>
            <a:r>
              <a:rPr lang="en-US" sz="1200" dirty="0" smtClean="0">
                <a:latin typeface="Times New Roman" pitchFamily="18" charset="0"/>
                <a:cs typeface="Times New Roman" pitchFamily="18" charset="0"/>
              </a:rPr>
              <a:t>S</a:t>
            </a:r>
            <a:r>
              <a:rPr lang="ru-RU" sz="1200" dirty="0" smtClean="0">
                <a:latin typeface="Times New Roman" pitchFamily="18" charset="0"/>
                <a:cs typeface="Times New Roman" pitchFamily="18" charset="0"/>
              </a:rPr>
              <a:t>9. ГЛЮКОКОРТИКОИДЫ</a:t>
            </a:r>
          </a:p>
          <a:p>
            <a:pPr marL="0" indent="0">
              <a:spcBef>
                <a:spcPct val="0"/>
              </a:spcBef>
              <a:buFontTx/>
              <a:buNone/>
              <a:tabLst>
                <a:tab pos="365125" algn="l"/>
              </a:tabLst>
              <a:defRPr/>
            </a:pPr>
            <a:endParaRPr lang="ru-RU" sz="1200" dirty="0" smtClean="0">
              <a:latin typeface="Times New Roman" pitchFamily="18" charset="0"/>
              <a:cs typeface="Times New Roman" pitchFamily="18" charset="0"/>
            </a:endParaRPr>
          </a:p>
          <a:p>
            <a:pPr marL="0" indent="0" algn="ctr">
              <a:spcBef>
                <a:spcPct val="0"/>
              </a:spcBef>
              <a:buFontTx/>
              <a:buNone/>
              <a:tabLst>
                <a:tab pos="365125" algn="l"/>
              </a:tabLst>
              <a:defRPr/>
            </a:pPr>
            <a:r>
              <a:rPr lang="ru-RU" sz="1200" b="1" dirty="0" smtClean="0">
                <a:solidFill>
                  <a:srgbClr val="00B050"/>
                </a:solidFill>
                <a:latin typeface="Times New Roman" pitchFamily="18" charset="0"/>
                <a:cs typeface="Times New Roman" pitchFamily="18" charset="0"/>
              </a:rPr>
              <a:t>СУБСТАНЦИИ, ЗАПРЕЩЕННЫЕ В ОТДЕЛЬНЫХ ВИДАХ СПОРТА</a:t>
            </a:r>
            <a:endParaRPr lang="ru-RU" sz="1200" dirty="0" smtClean="0">
              <a:latin typeface="Times New Roman" pitchFamily="18" charset="0"/>
              <a:cs typeface="Times New Roman" pitchFamily="18" charset="0"/>
            </a:endParaRPr>
          </a:p>
          <a:p>
            <a:pPr marL="0" indent="0">
              <a:spcBef>
                <a:spcPct val="0"/>
              </a:spcBef>
              <a:buFontTx/>
              <a:buNone/>
              <a:tabLst>
                <a:tab pos="365125" algn="l"/>
              </a:tabLst>
              <a:defRPr/>
            </a:pPr>
            <a:r>
              <a:rPr lang="ru-RU" sz="1200" dirty="0" smtClean="0">
                <a:latin typeface="Times New Roman" pitchFamily="18" charset="0"/>
                <a:cs typeface="Times New Roman" pitchFamily="18" charset="0"/>
              </a:rPr>
              <a:t>  Р1</a:t>
            </a:r>
            <a:r>
              <a:rPr lang="ru-RU" sz="1200" smtClean="0">
                <a:latin typeface="Times New Roman" pitchFamily="18" charset="0"/>
                <a:cs typeface="Times New Roman" pitchFamily="18" charset="0"/>
              </a:rPr>
              <a:t>. БЕТА-БЛОКАТОРЫ</a:t>
            </a:r>
            <a:endParaRPr lang="ru-RU" sz="1200" dirty="0" smtClean="0">
              <a:latin typeface="Times New Roman" pitchFamily="18" charset="0"/>
              <a:cs typeface="Times New Roman" pitchFamily="18" charset="0"/>
            </a:endParaRPr>
          </a:p>
          <a:p>
            <a:pPr marL="0" indent="0">
              <a:spcBef>
                <a:spcPct val="0"/>
              </a:spcBef>
              <a:buFontTx/>
              <a:buNone/>
              <a:tabLst>
                <a:tab pos="365125" algn="l"/>
              </a:tabLst>
              <a:defRPr/>
            </a:pPr>
            <a:endParaRPr lang="ru-RU" sz="1200" dirty="0" smtClean="0">
              <a:latin typeface="Constantia" pitchFamily="18" charset="0"/>
              <a:cs typeface="Arial" charset="0"/>
            </a:endParaRPr>
          </a:p>
          <a:p>
            <a:pPr marL="0" indent="0">
              <a:spcBef>
                <a:spcPct val="0"/>
              </a:spcBef>
              <a:buFontTx/>
              <a:buNone/>
              <a:tabLst>
                <a:tab pos="365125" algn="l"/>
              </a:tabLst>
              <a:defRPr/>
            </a:pPr>
            <a:endParaRPr lang="ru-RU" sz="1200" dirty="0" smtClean="0">
              <a:latin typeface="Constantia" pitchFamily="18" charset="0"/>
              <a:cs typeface="Arial" charset="0"/>
            </a:endParaRPr>
          </a:p>
          <a:p>
            <a:pPr algn="just">
              <a:defRPr/>
            </a:pPr>
            <a:endParaRPr lang="ru-RU" sz="1200" dirty="0" smtClean="0">
              <a:latin typeface="Constantia" pitchFamily="18" charset="0"/>
            </a:endParaRPr>
          </a:p>
        </p:txBody>
      </p:sp>
    </p:spTree>
    <p:extLst>
      <p:ext uri="{BB962C8B-B14F-4D97-AF65-F5344CB8AC3E}">
        <p14:creationId xmlns="" xmlns:p14="http://schemas.microsoft.com/office/powerpoint/2010/main" val="18407091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39752" y="462254"/>
            <a:ext cx="6480720" cy="830997"/>
          </a:xfrm>
          <a:prstGeom prst="rect">
            <a:avLst/>
          </a:prstGeom>
        </p:spPr>
        <p:txBody>
          <a:bodyPr wrap="square">
            <a:spAutoFit/>
          </a:bodyPr>
          <a:lstStyle/>
          <a:p>
            <a:pPr algn="r"/>
            <a:r>
              <a:rPr lang="en-US"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ru-RU"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Запрещенный список </a:t>
            </a:r>
            <a:r>
              <a:rPr lang="ru-RU"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О</a:t>
            </a:r>
            <a:r>
              <a:rPr lang="ru-RU"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сновные моменты</a:t>
            </a:r>
          </a:p>
        </p:txBody>
      </p:sp>
      <p:sp>
        <p:nvSpPr>
          <p:cNvPr id="5" name="Объект 4"/>
          <p:cNvSpPr>
            <a:spLocks noGrp="1"/>
          </p:cNvSpPr>
          <p:nvPr>
            <p:ph idx="1"/>
          </p:nvPr>
        </p:nvSpPr>
        <p:spPr>
          <a:xfrm>
            <a:off x="395536" y="1600201"/>
            <a:ext cx="8291264" cy="4781127"/>
          </a:xfrm>
        </p:spPr>
        <p:txBody>
          <a:bodyPr>
            <a:normAutofit/>
          </a:bodyPr>
          <a:lstStyle/>
          <a:p>
            <a:pPr>
              <a:buFont typeface="Wingdings" pitchFamily="2" charset="2"/>
              <a:buChar char="v"/>
            </a:pPr>
            <a:endParaRPr lang="ru-RU" sz="22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pPr lvl="0" algn="just" fontAlgn="base">
              <a:spcAft>
                <a:spcPct val="0"/>
              </a:spcAft>
              <a:buFont typeface="Arial" charset="0"/>
              <a:buChar char="•"/>
            </a:pPr>
            <a:r>
              <a:rPr lang="ru-RU" altLang="ru-RU" sz="2000" dirty="0" smtClean="0">
                <a:solidFill>
                  <a:prstClr val="black"/>
                </a:solidFill>
                <a:latin typeface="Times New Roman" pitchFamily="18" charset="0"/>
                <a:cs typeface="Calibri" pitchFamily="34" charset="0"/>
              </a:rPr>
              <a:t>ТВ – 500! Часто добавляют в спортивное питание</a:t>
            </a:r>
          </a:p>
          <a:p>
            <a:pPr lvl="0" algn="just" fontAlgn="base">
              <a:spcAft>
                <a:spcPct val="0"/>
              </a:spcAft>
              <a:buFont typeface="Arial" charset="0"/>
              <a:buChar char="•"/>
            </a:pPr>
            <a:r>
              <a:rPr lang="ru-RU" altLang="ru-RU" sz="2000" dirty="0" smtClean="0">
                <a:solidFill>
                  <a:prstClr val="black"/>
                </a:solidFill>
                <a:latin typeface="Times New Roman" pitchFamily="18" charset="0"/>
                <a:cs typeface="Calibri" pitchFamily="34" charset="0"/>
              </a:rPr>
              <a:t>Витамин В12, в состав которого входит кобальт, - не запрещен</a:t>
            </a:r>
          </a:p>
          <a:p>
            <a:pPr lvl="0" algn="just" fontAlgn="base">
              <a:spcAft>
                <a:spcPct val="0"/>
              </a:spcAft>
              <a:buFont typeface="Arial" charset="0"/>
              <a:buChar char="•"/>
            </a:pPr>
            <a:r>
              <a:rPr lang="ru-RU" altLang="ru-RU" sz="2000" dirty="0" smtClean="0">
                <a:solidFill>
                  <a:prstClr val="black"/>
                </a:solidFill>
                <a:latin typeface="Times New Roman" pitchFamily="18" charset="0"/>
                <a:cs typeface="Calibri" pitchFamily="34" charset="0"/>
              </a:rPr>
              <a:t>Пересмотрены параметры дозировки </a:t>
            </a:r>
            <a:r>
              <a:rPr lang="ru-RU" altLang="ru-RU" sz="2000" dirty="0" err="1" smtClean="0">
                <a:solidFill>
                  <a:prstClr val="black"/>
                </a:solidFill>
                <a:latin typeface="Times New Roman" pitchFamily="18" charset="0"/>
                <a:cs typeface="Calibri" pitchFamily="34" charset="0"/>
              </a:rPr>
              <a:t>сальбутамола</a:t>
            </a:r>
            <a:r>
              <a:rPr lang="ru-RU" altLang="ru-RU" sz="2000" dirty="0" smtClean="0">
                <a:solidFill>
                  <a:prstClr val="black"/>
                </a:solidFill>
                <a:latin typeface="Times New Roman" pitchFamily="18" charset="0"/>
                <a:cs typeface="Calibri" pitchFamily="34" charset="0"/>
              </a:rPr>
              <a:t> (не более 800 мкг</a:t>
            </a:r>
            <a:r>
              <a:rPr lang="en-US" altLang="ru-RU" sz="2000" dirty="0" smtClean="0">
                <a:solidFill>
                  <a:prstClr val="black"/>
                </a:solidFill>
                <a:latin typeface="Times New Roman" pitchFamily="18" charset="0"/>
                <a:cs typeface="Calibri" pitchFamily="34" charset="0"/>
              </a:rPr>
              <a:t> </a:t>
            </a:r>
            <a:r>
              <a:rPr lang="ru-RU" altLang="ru-RU" sz="2000" dirty="0" smtClean="0">
                <a:solidFill>
                  <a:prstClr val="black"/>
                </a:solidFill>
                <a:latin typeface="Times New Roman" pitchFamily="18" charset="0"/>
                <a:cs typeface="Calibri" pitchFamily="34" charset="0"/>
              </a:rPr>
              <a:t>в течение 12 часов)</a:t>
            </a:r>
          </a:p>
          <a:p>
            <a:pPr lvl="0" algn="just" fontAlgn="base">
              <a:spcAft>
                <a:spcPct val="0"/>
              </a:spcAft>
              <a:buFont typeface="Arial" charset="0"/>
              <a:buChar char="•"/>
            </a:pPr>
            <a:r>
              <a:rPr lang="ru-RU" altLang="ru-RU" sz="2000" dirty="0" smtClean="0">
                <a:solidFill>
                  <a:prstClr val="black"/>
                </a:solidFill>
                <a:latin typeface="Times New Roman" pitchFamily="18" charset="0"/>
                <a:cs typeface="Calibri" pitchFamily="34" charset="0"/>
              </a:rPr>
              <a:t>Пересмотрены разрешенный объем и временной интервал для </a:t>
            </a:r>
            <a:r>
              <a:rPr lang="ru-RU" altLang="ru-RU" sz="2000" dirty="0" err="1" smtClean="0">
                <a:solidFill>
                  <a:prstClr val="black"/>
                </a:solidFill>
                <a:latin typeface="Times New Roman" pitchFamily="18" charset="0"/>
                <a:cs typeface="Calibri" pitchFamily="34" charset="0"/>
              </a:rPr>
              <a:t>инфузий</a:t>
            </a:r>
            <a:r>
              <a:rPr lang="ru-RU" altLang="ru-RU" sz="2000" dirty="0" smtClean="0">
                <a:solidFill>
                  <a:prstClr val="black"/>
                </a:solidFill>
                <a:latin typeface="Times New Roman" pitchFamily="18" charset="0"/>
                <a:cs typeface="Calibri" pitchFamily="34" charset="0"/>
              </a:rPr>
              <a:t> – 100 мл в течение 12 часов</a:t>
            </a:r>
          </a:p>
          <a:p>
            <a:pPr lvl="0" algn="just" fontAlgn="base">
              <a:spcAft>
                <a:spcPct val="0"/>
              </a:spcAft>
              <a:buFont typeface="Arial" charset="0"/>
              <a:buChar char="•"/>
            </a:pPr>
            <a:r>
              <a:rPr lang="ru-RU" altLang="ru-RU" sz="2000" dirty="0">
                <a:solidFill>
                  <a:prstClr val="black"/>
                </a:solidFill>
                <a:latin typeface="Times New Roman" pitchFamily="18" charset="0"/>
                <a:cs typeface="Calibri" pitchFamily="34" charset="0"/>
              </a:rPr>
              <a:t>Добавлено международное непатентованное название </a:t>
            </a:r>
            <a:r>
              <a:rPr lang="ru-RU" altLang="ru-RU" sz="2000" dirty="0" err="1">
                <a:solidFill>
                  <a:prstClr val="black"/>
                </a:solidFill>
                <a:latin typeface="Times New Roman" pitchFamily="18" charset="0"/>
                <a:cs typeface="Calibri" pitchFamily="34" charset="0"/>
              </a:rPr>
              <a:t>остарина</a:t>
            </a:r>
            <a:r>
              <a:rPr lang="ru-RU" altLang="ru-RU" sz="2000" dirty="0">
                <a:solidFill>
                  <a:prstClr val="black"/>
                </a:solidFill>
                <a:latin typeface="Times New Roman" pitchFamily="18" charset="0"/>
                <a:cs typeface="Calibri" pitchFamily="34" charset="0"/>
              </a:rPr>
              <a:t> – </a:t>
            </a:r>
            <a:r>
              <a:rPr lang="ru-RU" altLang="ru-RU" sz="2000" dirty="0" err="1">
                <a:solidFill>
                  <a:prstClr val="black"/>
                </a:solidFill>
                <a:latin typeface="Times New Roman" pitchFamily="18" charset="0"/>
                <a:cs typeface="Calibri" pitchFamily="34" charset="0"/>
              </a:rPr>
              <a:t>энобосарм</a:t>
            </a:r>
            <a:endParaRPr lang="ru-RU" altLang="ru-RU" sz="2000" dirty="0" smtClean="0">
              <a:solidFill>
                <a:prstClr val="black"/>
              </a:solidFill>
              <a:latin typeface="Times New Roman" pitchFamily="18" charset="0"/>
              <a:cs typeface="Calibri" pitchFamily="34" charset="0"/>
            </a:endParaRPr>
          </a:p>
          <a:p>
            <a:pPr lvl="0" algn="just" fontAlgn="base">
              <a:spcAft>
                <a:spcPct val="0"/>
              </a:spcAft>
              <a:buFont typeface="Arial" charset="0"/>
              <a:buChar char="•"/>
            </a:pPr>
            <a:r>
              <a:rPr lang="ru-RU" altLang="ru-RU" sz="2000" dirty="0" smtClean="0">
                <a:solidFill>
                  <a:prstClr val="black"/>
                </a:solidFill>
                <a:latin typeface="Times New Roman" pitchFamily="18" charset="0"/>
                <a:cs typeface="Calibri" pitchFamily="34" charset="0"/>
              </a:rPr>
              <a:t>Алкоголь исключен из ЗС с 2018 года</a:t>
            </a:r>
          </a:p>
          <a:p>
            <a:pPr lvl="0" algn="just" fontAlgn="base">
              <a:spcAft>
                <a:spcPct val="0"/>
              </a:spcAft>
              <a:buFont typeface="Arial" charset="0"/>
              <a:buChar char="•"/>
            </a:pPr>
            <a:r>
              <a:rPr lang="ru-RU" altLang="ru-RU" sz="2000" dirty="0" err="1" smtClean="0">
                <a:solidFill>
                  <a:prstClr val="black"/>
                </a:solidFill>
                <a:latin typeface="Times New Roman" pitchFamily="18" charset="0"/>
                <a:cs typeface="Calibri" pitchFamily="34" charset="0"/>
              </a:rPr>
              <a:t>Третоквинол</a:t>
            </a:r>
            <a:r>
              <a:rPr lang="ru-RU" altLang="ru-RU" sz="2000" dirty="0" smtClean="0">
                <a:solidFill>
                  <a:prstClr val="black"/>
                </a:solidFill>
                <a:latin typeface="Times New Roman" pitchFamily="18" charset="0"/>
                <a:cs typeface="Calibri" pitchFamily="34" charset="0"/>
              </a:rPr>
              <a:t> (бета-2-агонист) – входит в </a:t>
            </a:r>
            <a:r>
              <a:rPr lang="ru-RU" altLang="ru-RU" sz="2000" dirty="0">
                <a:solidFill>
                  <a:prstClr val="black"/>
                </a:solidFill>
                <a:latin typeface="Times New Roman" pitchFamily="18" charset="0"/>
                <a:cs typeface="Calibri" pitchFamily="34" charset="0"/>
              </a:rPr>
              <a:t>препараты для лечения простуды, главным образом, в азиатских </a:t>
            </a:r>
            <a:r>
              <a:rPr lang="ru-RU" altLang="ru-RU" sz="2000" dirty="0" smtClean="0">
                <a:solidFill>
                  <a:prstClr val="black"/>
                </a:solidFill>
                <a:latin typeface="Times New Roman" pitchFamily="18" charset="0"/>
                <a:cs typeface="Calibri" pitchFamily="34" charset="0"/>
              </a:rPr>
              <a:t>странах</a:t>
            </a:r>
          </a:p>
          <a:p>
            <a:pPr lvl="0" algn="just" fontAlgn="base">
              <a:spcAft>
                <a:spcPct val="0"/>
              </a:spcAft>
              <a:buFont typeface="Arial" charset="0"/>
              <a:buChar char="•"/>
            </a:pPr>
            <a:r>
              <a:rPr lang="ru-RU" altLang="ru-RU" sz="2000" dirty="0" smtClean="0">
                <a:solidFill>
                  <a:prstClr val="black"/>
                </a:solidFill>
                <a:latin typeface="Times New Roman" pitchFamily="18" charset="0"/>
                <a:cs typeface="Calibri" pitchFamily="34" charset="0"/>
              </a:rPr>
              <a:t>Программа мониторинга 2019 осталась такой же, как и в 2018 году</a:t>
            </a:r>
            <a:endParaRPr lang="ru-RU" altLang="ru-RU" sz="2000" dirty="0">
              <a:solidFill>
                <a:prstClr val="black"/>
              </a:solidFill>
              <a:latin typeface="Times New Roman" pitchFamily="18" charset="0"/>
              <a:cs typeface="Calibri" pitchFamily="34" charset="0"/>
            </a:endParaRPr>
          </a:p>
          <a:p>
            <a:pPr lvl="0" algn="just" fontAlgn="base">
              <a:spcAft>
                <a:spcPct val="0"/>
              </a:spcAft>
              <a:buNone/>
            </a:pPr>
            <a:endParaRPr lang="ru-RU" altLang="ru-RU" sz="300" dirty="0">
              <a:solidFill>
                <a:prstClr val="black"/>
              </a:solidFill>
              <a:latin typeface="Times New Roman" pitchFamily="18" charset="0"/>
              <a:cs typeface="Calibri" pitchFamily="34" charset="0"/>
            </a:endParaRPr>
          </a:p>
          <a:p>
            <a:endParaRPr lang="en-US" dirty="0"/>
          </a:p>
          <a:p>
            <a:endParaRPr lang="ru-RU" dirty="0"/>
          </a:p>
        </p:txBody>
      </p:sp>
    </p:spTree>
    <p:extLst>
      <p:ext uri="{BB962C8B-B14F-4D97-AF65-F5344CB8AC3E}">
        <p14:creationId xmlns="" xmlns:p14="http://schemas.microsoft.com/office/powerpoint/2010/main" val="5096862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Содержимое 2"/>
          <p:cNvSpPr>
            <a:spLocks noGrp="1"/>
          </p:cNvSpPr>
          <p:nvPr>
            <p:ph idx="1"/>
          </p:nvPr>
        </p:nvSpPr>
        <p:spPr>
          <a:xfrm>
            <a:off x="250825" y="1412875"/>
            <a:ext cx="8043863" cy="5112469"/>
          </a:xfrm>
        </p:spPr>
        <p:txBody>
          <a:bodyPr>
            <a:normAutofit fontScale="77500" lnSpcReduction="20000"/>
          </a:bodyPr>
          <a:lstStyle/>
          <a:p>
            <a:pPr algn="ctr">
              <a:buNone/>
            </a:pPr>
            <a:r>
              <a:rPr lang="ru-RU" altLang="ru-RU" sz="1800" dirty="0" smtClean="0">
                <a:latin typeface="Times New Roman" pitchFamily="18" charset="0"/>
                <a:cs typeface="Times New Roman" pitchFamily="18" charset="0"/>
              </a:rPr>
              <a:t>		</a:t>
            </a:r>
            <a:r>
              <a:rPr lang="ru-RU" altLang="ru-RU" sz="1800" b="1" dirty="0" smtClean="0">
                <a:latin typeface="Times New Roman" pitchFamily="18" charset="0"/>
                <a:cs typeface="Times New Roman" pitchFamily="18" charset="0"/>
              </a:rPr>
              <a:t>В </a:t>
            </a:r>
            <a:r>
              <a:rPr lang="ru-RU" altLang="ru-RU" sz="1800" b="1" dirty="0">
                <a:latin typeface="Times New Roman" pitchFamily="18" charset="0"/>
                <a:cs typeface="Times New Roman" pitchFamily="18" charset="0"/>
              </a:rPr>
              <a:t>состав следующих препаратов входит ЗАПРЕЩЕННОЕ В СПОРТЕ ВЕЩЕСТВО - МЕЛЬДОНИЙ</a:t>
            </a:r>
            <a:r>
              <a:rPr lang="ru-RU" altLang="ru-RU" sz="1800" dirty="0">
                <a:latin typeface="Times New Roman" pitchFamily="18" charset="0"/>
                <a:cs typeface="Times New Roman" pitchFamily="18" charset="0"/>
              </a:rPr>
              <a:t>:</a:t>
            </a:r>
          </a:p>
          <a:p>
            <a:pPr algn="just">
              <a:buNone/>
            </a:pPr>
            <a:r>
              <a:rPr lang="ru-RU" altLang="ru-RU" sz="1800" dirty="0" err="1">
                <a:latin typeface="Times New Roman" pitchFamily="18" charset="0"/>
                <a:cs typeface="Times New Roman" pitchFamily="18" charset="0"/>
              </a:rPr>
              <a:t>Ангиокардил</a:t>
            </a:r>
            <a:endParaRPr lang="ru-RU" altLang="ru-RU" sz="1800" dirty="0">
              <a:latin typeface="Times New Roman" pitchFamily="18" charset="0"/>
              <a:cs typeface="Times New Roman" pitchFamily="18" charset="0"/>
            </a:endParaRPr>
          </a:p>
          <a:p>
            <a:pPr algn="just">
              <a:buNone/>
            </a:pPr>
            <a:r>
              <a:rPr lang="ru-RU" altLang="ru-RU" sz="1800" dirty="0" err="1">
                <a:latin typeface="Times New Roman" pitchFamily="18" charset="0"/>
                <a:cs typeface="Times New Roman" pitchFamily="18" charset="0"/>
              </a:rPr>
              <a:t>Вазомаг</a:t>
            </a:r>
            <a:endParaRPr lang="ru-RU" altLang="ru-RU" sz="1800" dirty="0">
              <a:latin typeface="Times New Roman" pitchFamily="18" charset="0"/>
              <a:cs typeface="Times New Roman" pitchFamily="18" charset="0"/>
            </a:endParaRPr>
          </a:p>
          <a:p>
            <a:pPr algn="just">
              <a:buNone/>
            </a:pPr>
            <a:r>
              <a:rPr lang="ru-RU" altLang="ru-RU" sz="1800" dirty="0" err="1">
                <a:latin typeface="Times New Roman" pitchFamily="18" charset="0"/>
                <a:cs typeface="Times New Roman" pitchFamily="18" charset="0"/>
              </a:rPr>
              <a:t>Вазонат</a:t>
            </a:r>
            <a:endParaRPr lang="ru-RU" altLang="ru-RU" sz="1800" dirty="0">
              <a:latin typeface="Times New Roman" pitchFamily="18" charset="0"/>
              <a:cs typeface="Times New Roman" pitchFamily="18" charset="0"/>
            </a:endParaRPr>
          </a:p>
          <a:p>
            <a:pPr algn="just">
              <a:buNone/>
            </a:pPr>
            <a:r>
              <a:rPr lang="ru-RU" altLang="ru-RU" sz="1800" dirty="0" err="1">
                <a:latin typeface="Times New Roman" pitchFamily="18" charset="0"/>
                <a:cs typeface="Times New Roman" pitchFamily="18" charset="0"/>
              </a:rPr>
              <a:t>Идринол</a:t>
            </a:r>
            <a:endParaRPr lang="ru-RU" altLang="ru-RU" sz="1800" dirty="0">
              <a:latin typeface="Times New Roman" pitchFamily="18" charset="0"/>
              <a:cs typeface="Times New Roman" pitchFamily="18" charset="0"/>
            </a:endParaRPr>
          </a:p>
          <a:p>
            <a:pPr algn="just">
              <a:buNone/>
            </a:pPr>
            <a:r>
              <a:rPr lang="ru-RU" altLang="ru-RU" sz="1800" dirty="0" err="1">
                <a:latin typeface="Times New Roman" pitchFamily="18" charset="0"/>
                <a:cs typeface="Times New Roman" pitchFamily="18" charset="0"/>
              </a:rPr>
              <a:t>Кардионат</a:t>
            </a:r>
            <a:endParaRPr lang="ru-RU" altLang="ru-RU" sz="1800" dirty="0">
              <a:latin typeface="Times New Roman" pitchFamily="18" charset="0"/>
              <a:cs typeface="Times New Roman" pitchFamily="18" charset="0"/>
            </a:endParaRPr>
          </a:p>
          <a:p>
            <a:pPr algn="just">
              <a:buNone/>
            </a:pPr>
            <a:r>
              <a:rPr lang="ru-RU" altLang="ru-RU" sz="1800" dirty="0" err="1">
                <a:latin typeface="Times New Roman" pitchFamily="18" charset="0"/>
                <a:cs typeface="Times New Roman" pitchFamily="18" charset="0"/>
              </a:rPr>
              <a:t>Медатерн</a:t>
            </a:r>
            <a:endParaRPr lang="ru-RU" altLang="ru-RU" sz="1800" dirty="0">
              <a:latin typeface="Times New Roman" pitchFamily="18" charset="0"/>
              <a:cs typeface="Times New Roman" pitchFamily="18" charset="0"/>
            </a:endParaRPr>
          </a:p>
          <a:p>
            <a:pPr algn="just">
              <a:buNone/>
            </a:pPr>
            <a:r>
              <a:rPr lang="ru-RU" altLang="ru-RU" sz="1800" dirty="0" err="1">
                <a:latin typeface="Times New Roman" pitchFamily="18" charset="0"/>
                <a:cs typeface="Times New Roman" pitchFamily="18" charset="0"/>
              </a:rPr>
              <a:t>Мельдоний</a:t>
            </a:r>
            <a:endParaRPr lang="ru-RU" altLang="ru-RU" sz="1800" dirty="0">
              <a:latin typeface="Times New Roman" pitchFamily="18" charset="0"/>
              <a:cs typeface="Times New Roman" pitchFamily="18" charset="0"/>
            </a:endParaRPr>
          </a:p>
          <a:p>
            <a:pPr algn="just">
              <a:buNone/>
            </a:pPr>
            <a:r>
              <a:rPr lang="ru-RU" altLang="ru-RU" sz="1800" dirty="0" err="1">
                <a:latin typeface="Times New Roman" pitchFamily="18" charset="0"/>
                <a:cs typeface="Times New Roman" pitchFamily="18" charset="0"/>
              </a:rPr>
              <a:t>Мельдоний</a:t>
            </a:r>
            <a:r>
              <a:rPr lang="ru-RU" altLang="ru-RU" sz="1800" dirty="0">
                <a:latin typeface="Times New Roman" pitchFamily="18" charset="0"/>
                <a:cs typeface="Times New Roman" pitchFamily="18" charset="0"/>
              </a:rPr>
              <a:t> Органика</a:t>
            </a:r>
          </a:p>
          <a:p>
            <a:pPr algn="just">
              <a:buNone/>
            </a:pPr>
            <a:r>
              <a:rPr lang="ru-RU" altLang="ru-RU" sz="1800" dirty="0" err="1">
                <a:latin typeface="Times New Roman" pitchFamily="18" charset="0"/>
                <a:cs typeface="Times New Roman" pitchFamily="18" charset="0"/>
              </a:rPr>
              <a:t>Мельдоний-Бинергия</a:t>
            </a:r>
            <a:endParaRPr lang="ru-RU" altLang="ru-RU" sz="1800" dirty="0">
              <a:latin typeface="Times New Roman" pitchFamily="18" charset="0"/>
              <a:cs typeface="Times New Roman" pitchFamily="18" charset="0"/>
            </a:endParaRPr>
          </a:p>
          <a:p>
            <a:pPr algn="just">
              <a:buNone/>
            </a:pPr>
            <a:r>
              <a:rPr lang="ru-RU" altLang="ru-RU" sz="1800" dirty="0" err="1">
                <a:latin typeface="Times New Roman" pitchFamily="18" charset="0"/>
                <a:cs typeface="Times New Roman" pitchFamily="18" charset="0"/>
              </a:rPr>
              <a:t>Мельдоний-Эском</a:t>
            </a:r>
            <a:endParaRPr lang="ru-RU" altLang="ru-RU" sz="1800" dirty="0">
              <a:latin typeface="Times New Roman" pitchFamily="18" charset="0"/>
              <a:cs typeface="Times New Roman" pitchFamily="18" charset="0"/>
            </a:endParaRPr>
          </a:p>
          <a:p>
            <a:pPr algn="just">
              <a:buNone/>
            </a:pPr>
            <a:r>
              <a:rPr lang="ru-RU" altLang="ru-RU" sz="1800" dirty="0" err="1">
                <a:latin typeface="Times New Roman" pitchFamily="18" charset="0"/>
                <a:cs typeface="Times New Roman" pitchFamily="18" charset="0"/>
              </a:rPr>
              <a:t>Мельдония</a:t>
            </a:r>
            <a:r>
              <a:rPr lang="ru-RU" altLang="ru-RU" sz="1800" dirty="0">
                <a:latin typeface="Times New Roman" pitchFamily="18" charset="0"/>
                <a:cs typeface="Times New Roman" pitchFamily="18" charset="0"/>
              </a:rPr>
              <a:t> </a:t>
            </a:r>
            <a:r>
              <a:rPr lang="ru-RU" altLang="ru-RU" sz="1800" dirty="0" err="1">
                <a:latin typeface="Times New Roman" pitchFamily="18" charset="0"/>
                <a:cs typeface="Times New Roman" pitchFamily="18" charset="0"/>
              </a:rPr>
              <a:t>дигидрат</a:t>
            </a:r>
            <a:endParaRPr lang="ru-RU" altLang="ru-RU" sz="1800" dirty="0">
              <a:latin typeface="Times New Roman" pitchFamily="18" charset="0"/>
              <a:cs typeface="Times New Roman" pitchFamily="18" charset="0"/>
            </a:endParaRPr>
          </a:p>
          <a:p>
            <a:pPr algn="just">
              <a:buNone/>
            </a:pPr>
            <a:r>
              <a:rPr lang="ru-RU" altLang="ru-RU" sz="1800" dirty="0" err="1">
                <a:latin typeface="Times New Roman" pitchFamily="18" charset="0"/>
                <a:cs typeface="Times New Roman" pitchFamily="18" charset="0"/>
              </a:rPr>
              <a:t>Мельфор</a:t>
            </a:r>
            <a:endParaRPr lang="ru-RU" altLang="ru-RU" sz="1800" dirty="0">
              <a:latin typeface="Times New Roman" pitchFamily="18" charset="0"/>
              <a:cs typeface="Times New Roman" pitchFamily="18" charset="0"/>
            </a:endParaRPr>
          </a:p>
          <a:p>
            <a:pPr algn="just">
              <a:buNone/>
            </a:pPr>
            <a:r>
              <a:rPr lang="ru-RU" altLang="ru-RU" sz="1800" dirty="0" err="1">
                <a:latin typeface="Times New Roman" pitchFamily="18" charset="0"/>
                <a:cs typeface="Times New Roman" pitchFamily="18" charset="0"/>
              </a:rPr>
              <a:t>Мидолат</a:t>
            </a:r>
            <a:endParaRPr lang="ru-RU" altLang="ru-RU" sz="1800" dirty="0">
              <a:latin typeface="Times New Roman" pitchFamily="18" charset="0"/>
              <a:cs typeface="Times New Roman" pitchFamily="18" charset="0"/>
            </a:endParaRPr>
          </a:p>
          <a:p>
            <a:pPr algn="just">
              <a:buNone/>
            </a:pPr>
            <a:r>
              <a:rPr lang="ru-RU" altLang="ru-RU" sz="1800" dirty="0" err="1">
                <a:latin typeface="Times New Roman" pitchFamily="18" charset="0"/>
                <a:cs typeface="Times New Roman" pitchFamily="18" charset="0"/>
              </a:rPr>
              <a:t>Милдронат</a:t>
            </a:r>
            <a:endParaRPr lang="ru-RU" altLang="ru-RU" sz="1800" dirty="0">
              <a:latin typeface="Times New Roman" pitchFamily="18" charset="0"/>
              <a:cs typeface="Times New Roman" pitchFamily="18" charset="0"/>
            </a:endParaRPr>
          </a:p>
          <a:p>
            <a:pPr algn="just">
              <a:buNone/>
            </a:pPr>
            <a:r>
              <a:rPr lang="ru-RU" altLang="ru-RU" sz="1800" dirty="0" err="1">
                <a:latin typeface="Times New Roman" pitchFamily="18" charset="0"/>
                <a:cs typeface="Times New Roman" pitchFamily="18" charset="0"/>
              </a:rPr>
              <a:t>Милдроксин</a:t>
            </a:r>
            <a:endParaRPr lang="ru-RU" altLang="ru-RU" sz="1800" dirty="0">
              <a:latin typeface="Times New Roman" pitchFamily="18" charset="0"/>
              <a:cs typeface="Times New Roman" pitchFamily="18" charset="0"/>
            </a:endParaRPr>
          </a:p>
          <a:p>
            <a:pPr algn="just">
              <a:buNone/>
            </a:pPr>
            <a:r>
              <a:rPr lang="ru-RU" altLang="ru-RU" sz="1800" dirty="0">
                <a:latin typeface="Times New Roman" pitchFamily="18" charset="0"/>
                <a:cs typeface="Times New Roman" pitchFamily="18" charset="0"/>
              </a:rPr>
              <a:t>ТНР</a:t>
            </a:r>
          </a:p>
          <a:p>
            <a:pPr algn="just">
              <a:buNone/>
            </a:pPr>
            <a:r>
              <a:rPr lang="ru-RU" altLang="ru-RU" sz="1800" dirty="0" err="1">
                <a:latin typeface="Times New Roman" pitchFamily="18" charset="0"/>
                <a:cs typeface="Times New Roman" pitchFamily="18" charset="0"/>
              </a:rPr>
              <a:t>Тризипин</a:t>
            </a:r>
            <a:endParaRPr lang="ru-RU" altLang="ru-RU" sz="1800" dirty="0">
              <a:latin typeface="Times New Roman" pitchFamily="18" charset="0"/>
              <a:cs typeface="Times New Roman" pitchFamily="18" charset="0"/>
            </a:endParaRPr>
          </a:p>
          <a:p>
            <a:pPr algn="just">
              <a:buNone/>
            </a:pPr>
            <a:r>
              <a:rPr lang="ru-RU" altLang="ru-RU" sz="1800" dirty="0" err="1">
                <a:latin typeface="Times New Roman" pitchFamily="18" charset="0"/>
                <a:cs typeface="Times New Roman" pitchFamily="18" charset="0"/>
              </a:rPr>
              <a:t>Тримедронат</a:t>
            </a:r>
            <a:endParaRPr lang="ru-RU" altLang="ru-RU" sz="1800" dirty="0">
              <a:latin typeface="Times New Roman" pitchFamily="18" charset="0"/>
              <a:cs typeface="Times New Roman" pitchFamily="18" charset="0"/>
            </a:endParaRPr>
          </a:p>
          <a:p>
            <a:pPr algn="just">
              <a:buNone/>
            </a:pPr>
            <a:r>
              <a:rPr lang="ru-RU" altLang="ru-RU" sz="1800" dirty="0" err="1">
                <a:latin typeface="Times New Roman" pitchFamily="18" charset="0"/>
                <a:cs typeface="Times New Roman" pitchFamily="18" charset="0"/>
              </a:rPr>
              <a:t>Триметилгидразиния</a:t>
            </a:r>
            <a:r>
              <a:rPr lang="ru-RU" altLang="ru-RU" sz="1800" dirty="0">
                <a:latin typeface="Times New Roman" pitchFamily="18" charset="0"/>
                <a:cs typeface="Times New Roman" pitchFamily="18" charset="0"/>
              </a:rPr>
              <a:t> </a:t>
            </a:r>
            <a:r>
              <a:rPr lang="ru-RU" altLang="ru-RU" sz="1800" dirty="0" err="1">
                <a:latin typeface="Times New Roman" pitchFamily="18" charset="0"/>
                <a:cs typeface="Times New Roman" pitchFamily="18" charset="0"/>
              </a:rPr>
              <a:t>пропионата</a:t>
            </a:r>
            <a:r>
              <a:rPr lang="ru-RU" altLang="ru-RU" sz="1800" dirty="0">
                <a:latin typeface="Times New Roman" pitchFamily="18" charset="0"/>
                <a:cs typeface="Times New Roman" pitchFamily="18" charset="0"/>
              </a:rPr>
              <a:t> </a:t>
            </a:r>
            <a:r>
              <a:rPr lang="ru-RU" altLang="ru-RU" sz="1800" dirty="0" err="1">
                <a:latin typeface="Times New Roman" pitchFamily="18" charset="0"/>
                <a:cs typeface="Times New Roman" pitchFamily="18" charset="0"/>
              </a:rPr>
              <a:t>дигидрат</a:t>
            </a:r>
            <a:endParaRPr lang="ru-RU" altLang="ru-RU" sz="1800" dirty="0">
              <a:latin typeface="Times New Roman" pitchFamily="18" charset="0"/>
              <a:cs typeface="Times New Roman" pitchFamily="18" charset="0"/>
            </a:endParaRPr>
          </a:p>
          <a:p>
            <a:pPr algn="just">
              <a:buNone/>
            </a:pPr>
            <a:r>
              <a:rPr lang="ru-RU" altLang="ru-RU" sz="1800" dirty="0">
                <a:latin typeface="Times New Roman" pitchFamily="18" charset="0"/>
                <a:cs typeface="Times New Roman" pitchFamily="18" charset="0"/>
              </a:rPr>
              <a:t>3-(2,2,2-Триметилгидразиний) </a:t>
            </a:r>
            <a:r>
              <a:rPr lang="ru-RU" altLang="ru-RU" sz="1800" dirty="0" err="1">
                <a:latin typeface="Times New Roman" pitchFamily="18" charset="0"/>
                <a:cs typeface="Times New Roman" pitchFamily="18" charset="0"/>
              </a:rPr>
              <a:t>пропионата</a:t>
            </a:r>
            <a:r>
              <a:rPr lang="ru-RU" altLang="ru-RU" sz="1800" dirty="0">
                <a:latin typeface="Times New Roman" pitchFamily="18" charset="0"/>
                <a:cs typeface="Times New Roman" pitchFamily="18" charset="0"/>
              </a:rPr>
              <a:t> </a:t>
            </a:r>
            <a:r>
              <a:rPr lang="ru-RU" altLang="ru-RU" sz="1800" dirty="0" err="1">
                <a:latin typeface="Times New Roman" pitchFamily="18" charset="0"/>
                <a:cs typeface="Times New Roman" pitchFamily="18" charset="0"/>
              </a:rPr>
              <a:t>дигидрат</a:t>
            </a:r>
            <a:endParaRPr lang="ru-RU" altLang="ru-RU" sz="1800" dirty="0">
              <a:latin typeface="Times New Roman" pitchFamily="18" charset="0"/>
              <a:cs typeface="Times New Roman" pitchFamily="18" charset="0"/>
            </a:endParaRPr>
          </a:p>
          <a:p>
            <a:pPr algn="just">
              <a:buNone/>
            </a:pPr>
            <a:r>
              <a:rPr lang="ru-RU" altLang="ru-RU" sz="1800" dirty="0">
                <a:latin typeface="Times New Roman" pitchFamily="18" charset="0"/>
                <a:cs typeface="Times New Roman" pitchFamily="18" charset="0"/>
              </a:rPr>
              <a:t>Данный список является неполным. </a:t>
            </a:r>
            <a:r>
              <a:rPr lang="ru-RU" altLang="ru-RU" sz="1800" dirty="0" err="1">
                <a:latin typeface="Times New Roman" pitchFamily="18" charset="0"/>
                <a:cs typeface="Times New Roman" pitchFamily="18" charset="0"/>
              </a:rPr>
              <a:t>Мельдоний</a:t>
            </a:r>
            <a:r>
              <a:rPr lang="ru-RU" altLang="ru-RU" sz="1800" dirty="0">
                <a:latin typeface="Times New Roman" pitchFamily="18" charset="0"/>
                <a:cs typeface="Times New Roman" pitchFamily="18" charset="0"/>
              </a:rPr>
              <a:t> может также входить в состав других препаратов! </a:t>
            </a:r>
          </a:p>
          <a:p>
            <a:pPr algn="just" eaLnBrk="1" hangingPunct="1">
              <a:buFont typeface="Arial" charset="0"/>
              <a:buNone/>
            </a:pPr>
            <a:endParaRPr lang="ru-RU" altLang="ru-RU" dirty="0" smtClean="0"/>
          </a:p>
        </p:txBody>
      </p:sp>
      <p:sp>
        <p:nvSpPr>
          <p:cNvPr id="5122" name="Заголовок 1"/>
          <p:cNvSpPr>
            <a:spLocks noGrp="1"/>
          </p:cNvSpPr>
          <p:nvPr>
            <p:ph type="title"/>
          </p:nvPr>
        </p:nvSpPr>
        <p:spPr>
          <a:xfrm>
            <a:off x="395288" y="0"/>
            <a:ext cx="8043862" cy="1152525"/>
          </a:xfrm>
        </p:spPr>
        <p:txBody>
          <a:bodyPr>
            <a:normAutofit/>
          </a:bodyPr>
          <a:lstStyle/>
          <a:p>
            <a:pPr algn="r" eaLnBrk="1" hangingPunct="1">
              <a:defRPr/>
            </a:pPr>
            <a:r>
              <a:rPr lang="ru-RU" sz="26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Запрещенный список</a:t>
            </a:r>
            <a:endParaRPr lang="ru-RU" sz="2600" dirty="0" smtClean="0">
              <a:solidFill>
                <a:schemeClr val="tx2">
                  <a:lumMod val="50000"/>
                </a:schemeClr>
              </a:solidFill>
              <a:effectLst>
                <a:outerShdw blurRad="38100" dist="38100" dir="2700000" algn="tl">
                  <a:srgbClr val="000000">
                    <a:alpha val="43137"/>
                  </a:srgbClr>
                </a:outerShdw>
              </a:effectLst>
              <a:latin typeface="Constantia" pitchFamily="18" charset="0"/>
              <a:cs typeface="Arial" charset="0"/>
            </a:endParaRPr>
          </a:p>
        </p:txBody>
      </p:sp>
      <p:pic>
        <p:nvPicPr>
          <p:cNvPr id="8" name="Picture 6"/>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rot="16536181">
            <a:off x="6315869" y="2282031"/>
            <a:ext cx="3048000" cy="20716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Содержимое 2"/>
          <p:cNvSpPr txBox="1">
            <a:spLocks/>
          </p:cNvSpPr>
          <p:nvPr/>
        </p:nvSpPr>
        <p:spPr>
          <a:xfrm>
            <a:off x="179388" y="765175"/>
            <a:ext cx="7345362" cy="496728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spcBef>
                <a:spcPct val="0"/>
              </a:spcBef>
              <a:buFontTx/>
              <a:buNone/>
              <a:tabLst>
                <a:tab pos="365125" algn="l"/>
              </a:tabLst>
              <a:defRPr/>
            </a:pPr>
            <a:r>
              <a:rPr lang="ru-RU" sz="1800" b="1" u="sng" dirty="0" err="1" smtClean="0">
                <a:solidFill>
                  <a:srgbClr val="C00000"/>
                </a:solidFill>
                <a:latin typeface="Times New Roman" pitchFamily="18" charset="0"/>
                <a:cs typeface="Times New Roman" pitchFamily="18" charset="0"/>
              </a:rPr>
              <a:t>Мельдоний</a:t>
            </a:r>
            <a:r>
              <a:rPr lang="ru-RU" sz="1800" b="1" u="sng" dirty="0" smtClean="0">
                <a:solidFill>
                  <a:srgbClr val="C00000"/>
                </a:solidFill>
                <a:latin typeface="Times New Roman" pitchFamily="18" charset="0"/>
                <a:cs typeface="Times New Roman" pitchFamily="18" charset="0"/>
              </a:rPr>
              <a:t> </a:t>
            </a:r>
          </a:p>
          <a:p>
            <a:pPr marL="0" indent="0" algn="ctr">
              <a:spcBef>
                <a:spcPct val="0"/>
              </a:spcBef>
              <a:buFontTx/>
              <a:buNone/>
              <a:tabLst>
                <a:tab pos="365125" algn="l"/>
              </a:tabLst>
              <a:defRPr/>
            </a:pPr>
            <a:r>
              <a:rPr lang="ru-RU" sz="1800" b="1" u="sng" dirty="0" smtClean="0">
                <a:solidFill>
                  <a:srgbClr val="C00000"/>
                </a:solidFill>
                <a:latin typeface="Times New Roman" pitchFamily="18" charset="0"/>
                <a:cs typeface="Times New Roman" pitchFamily="18" charset="0"/>
              </a:rPr>
              <a:t>Запрещен с 2016 года!</a:t>
            </a:r>
          </a:p>
          <a:p>
            <a:pPr marL="0" indent="0">
              <a:spcBef>
                <a:spcPct val="0"/>
              </a:spcBef>
              <a:buFontTx/>
              <a:buNone/>
              <a:tabLst>
                <a:tab pos="365125" algn="l"/>
              </a:tabLst>
              <a:defRPr/>
            </a:pPr>
            <a:endParaRPr lang="ru-RU" sz="1200" dirty="0" smtClean="0">
              <a:latin typeface="Constantia" pitchFamily="18" charset="0"/>
              <a:cs typeface="Arial" charset="0"/>
            </a:endParaRPr>
          </a:p>
          <a:p>
            <a:pPr marL="0" indent="0" algn="just">
              <a:buNone/>
              <a:defRPr/>
            </a:pPr>
            <a:endParaRPr lang="ru-RU" sz="1200" dirty="0" smtClean="0">
              <a:latin typeface="Constantia" pitchFamily="18" charset="0"/>
            </a:endParaRPr>
          </a:p>
        </p:txBody>
      </p:sp>
      <p:sp>
        <p:nvSpPr>
          <p:cNvPr id="2" name="Прямоугольник 1"/>
          <p:cNvSpPr/>
          <p:nvPr/>
        </p:nvSpPr>
        <p:spPr>
          <a:xfrm>
            <a:off x="539552" y="1412776"/>
            <a:ext cx="4572000" cy="307777"/>
          </a:xfrm>
          <a:prstGeom prst="rect">
            <a:avLst/>
          </a:prstGeom>
        </p:spPr>
        <p:txBody>
          <a:bodyPr>
            <a:spAutoFit/>
          </a:bodyPr>
          <a:lstStyle/>
          <a:p>
            <a:endParaRPr lang="ru-RU" sz="1400" dirty="0">
              <a:latin typeface="Times New Roman" pitchFamily="18" charset="0"/>
              <a:cs typeface="Times New Roman" pitchFamily="18" charset="0"/>
            </a:endParaRPr>
          </a:p>
        </p:txBody>
      </p:sp>
    </p:spTree>
    <p:extLst>
      <p:ext uri="{BB962C8B-B14F-4D97-AF65-F5344CB8AC3E}">
        <p14:creationId xmlns="" xmlns:p14="http://schemas.microsoft.com/office/powerpoint/2010/main" val="18569513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39752" y="462254"/>
            <a:ext cx="6480720" cy="461665"/>
          </a:xfrm>
          <a:prstGeom prst="rect">
            <a:avLst/>
          </a:prstGeom>
        </p:spPr>
        <p:txBody>
          <a:bodyPr wrap="square">
            <a:spAutoFit/>
          </a:bodyPr>
          <a:lstStyle/>
          <a:p>
            <a:pPr algn="r"/>
            <a:r>
              <a:rPr lang="en-US"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ru-RU"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П</a:t>
            </a:r>
            <a:r>
              <a:rPr lang="ru-RU"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роверка препарата </a:t>
            </a:r>
            <a:endParaRPr lang="ru-RU"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Объект 4"/>
          <p:cNvSpPr>
            <a:spLocks noGrp="1"/>
          </p:cNvSpPr>
          <p:nvPr>
            <p:ph idx="1"/>
          </p:nvPr>
        </p:nvSpPr>
        <p:spPr>
          <a:xfrm>
            <a:off x="457200" y="1600201"/>
            <a:ext cx="8229600" cy="4205063"/>
          </a:xfrm>
        </p:spPr>
        <p:txBody>
          <a:bodyPr>
            <a:normAutofit/>
          </a:bodyPr>
          <a:lstStyle/>
          <a:p>
            <a:pPr>
              <a:buFont typeface="Wingdings" pitchFamily="2" charset="2"/>
              <a:buChar char="v"/>
            </a:pPr>
            <a:endParaRPr lang="ru-RU" sz="22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pPr marL="0" lvl="0" indent="0" algn="just" fontAlgn="base">
              <a:spcAft>
                <a:spcPct val="0"/>
              </a:spcAft>
              <a:buNone/>
            </a:pPr>
            <a:r>
              <a:rPr lang="ru-RU" altLang="ru-RU" sz="2000" dirty="0" smtClean="0">
                <a:solidFill>
                  <a:prstClr val="black"/>
                </a:solidFill>
                <a:latin typeface="Times New Roman" pitchFamily="18" charset="0"/>
                <a:cs typeface="Calibri" pitchFamily="34" charset="0"/>
              </a:rPr>
              <a:t> </a:t>
            </a:r>
            <a:r>
              <a:rPr lang="en-US" altLang="ru-RU" sz="2000" dirty="0">
                <a:solidFill>
                  <a:prstClr val="black"/>
                </a:solidFill>
                <a:latin typeface="Times New Roman" pitchFamily="18" charset="0"/>
                <a:cs typeface="Calibri" pitchFamily="34" charset="0"/>
                <a:hlinkClick r:id="rId2"/>
              </a:rPr>
              <a:t>http://list.rusada.ru</a:t>
            </a:r>
            <a:r>
              <a:rPr lang="en-US" altLang="ru-RU" sz="2000" dirty="0" smtClean="0">
                <a:solidFill>
                  <a:prstClr val="black"/>
                </a:solidFill>
                <a:latin typeface="Times New Roman" pitchFamily="18" charset="0"/>
                <a:cs typeface="Calibri" pitchFamily="34" charset="0"/>
                <a:hlinkClick r:id="rId2"/>
              </a:rPr>
              <a:t>/</a:t>
            </a:r>
            <a:r>
              <a:rPr lang="ru-RU" altLang="ru-RU" sz="2000" dirty="0" smtClean="0">
                <a:solidFill>
                  <a:prstClr val="black"/>
                </a:solidFill>
                <a:latin typeface="Times New Roman" pitchFamily="18" charset="0"/>
                <a:cs typeface="Calibri" pitchFamily="34" charset="0"/>
              </a:rPr>
              <a:t> </a:t>
            </a:r>
          </a:p>
          <a:p>
            <a:pPr lvl="0" algn="just" fontAlgn="base">
              <a:spcAft>
                <a:spcPct val="0"/>
              </a:spcAft>
              <a:buFont typeface="Arial" charset="0"/>
              <a:buChar char="•"/>
            </a:pPr>
            <a:endParaRPr lang="ru-RU" altLang="ru-RU" sz="2000" dirty="0">
              <a:solidFill>
                <a:prstClr val="black"/>
              </a:solidFill>
              <a:latin typeface="Times New Roman" pitchFamily="18" charset="0"/>
              <a:cs typeface="Calibri" pitchFamily="34" charset="0"/>
            </a:endParaRPr>
          </a:p>
          <a:p>
            <a:endParaRPr lang="en-US" dirty="0"/>
          </a:p>
          <a:p>
            <a:endParaRPr lang="ru-RU" dirty="0"/>
          </a:p>
        </p:txBody>
      </p:sp>
      <p:pic>
        <p:nvPicPr>
          <p:cNvPr id="2050"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50523" y="2891035"/>
            <a:ext cx="4896544" cy="2754306"/>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20839897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39752" y="462254"/>
            <a:ext cx="6480720" cy="461665"/>
          </a:xfrm>
          <a:prstGeom prst="rect">
            <a:avLst/>
          </a:prstGeom>
        </p:spPr>
        <p:txBody>
          <a:bodyPr wrap="square">
            <a:spAutoFit/>
          </a:bodyPr>
          <a:lstStyle/>
          <a:p>
            <a:pPr algn="r"/>
            <a:r>
              <a:rPr lang="en-US"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ru-RU"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П</a:t>
            </a:r>
            <a:r>
              <a:rPr lang="ru-RU"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роверка препарата </a:t>
            </a:r>
            <a:endParaRPr lang="ru-RU"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Объект 4"/>
          <p:cNvSpPr>
            <a:spLocks noGrp="1"/>
          </p:cNvSpPr>
          <p:nvPr>
            <p:ph idx="1"/>
          </p:nvPr>
        </p:nvSpPr>
        <p:spPr>
          <a:xfrm>
            <a:off x="457200" y="1600201"/>
            <a:ext cx="8229600" cy="4205063"/>
          </a:xfrm>
        </p:spPr>
        <p:txBody>
          <a:bodyPr>
            <a:normAutofit/>
          </a:bodyPr>
          <a:lstStyle/>
          <a:p>
            <a:pPr>
              <a:buFont typeface="Wingdings" pitchFamily="2" charset="2"/>
              <a:buChar char="v"/>
            </a:pPr>
            <a:endParaRPr lang="ru-RU" sz="22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pPr marL="0" lvl="0" indent="0" algn="just" fontAlgn="base">
              <a:spcAft>
                <a:spcPct val="0"/>
              </a:spcAft>
              <a:buNone/>
            </a:pPr>
            <a:r>
              <a:rPr lang="ru-RU" altLang="ru-RU" sz="2000" dirty="0" smtClean="0">
                <a:solidFill>
                  <a:prstClr val="black"/>
                </a:solidFill>
                <a:latin typeface="Times New Roman" pitchFamily="18" charset="0"/>
                <a:cs typeface="Calibri" pitchFamily="34" charset="0"/>
              </a:rPr>
              <a:t> </a:t>
            </a:r>
          </a:p>
          <a:p>
            <a:pPr lvl="0" algn="just" fontAlgn="base">
              <a:spcAft>
                <a:spcPct val="0"/>
              </a:spcAft>
              <a:buFont typeface="Arial" charset="0"/>
              <a:buChar char="•"/>
            </a:pPr>
            <a:endParaRPr lang="ru-RU" altLang="ru-RU" sz="2000" dirty="0">
              <a:solidFill>
                <a:prstClr val="black"/>
              </a:solidFill>
              <a:latin typeface="Times New Roman" pitchFamily="18" charset="0"/>
              <a:cs typeface="Calibri" pitchFamily="34" charset="0"/>
            </a:endParaRPr>
          </a:p>
          <a:p>
            <a:endParaRPr lang="en-US" dirty="0"/>
          </a:p>
          <a:p>
            <a:endParaRPr lang="ru-RU" dirty="0"/>
          </a:p>
        </p:txBody>
      </p:sp>
      <p:pic>
        <p:nvPicPr>
          <p:cNvPr id="2" name="Рисунок 1"/>
          <p:cNvPicPr>
            <a:picLocks noChangeAspect="1"/>
          </p:cNvPicPr>
          <p:nvPr/>
        </p:nvPicPr>
        <p:blipFill>
          <a:blip r:embed="rId2"/>
          <a:stretch>
            <a:fillRect/>
          </a:stretch>
        </p:blipFill>
        <p:spPr>
          <a:xfrm>
            <a:off x="755576" y="2276872"/>
            <a:ext cx="7824410" cy="4401231"/>
          </a:xfrm>
          <a:prstGeom prst="rect">
            <a:avLst/>
          </a:prstGeom>
        </p:spPr>
      </p:pic>
    </p:spTree>
    <p:extLst>
      <p:ext uri="{BB962C8B-B14F-4D97-AF65-F5344CB8AC3E}">
        <p14:creationId xmlns="" xmlns:p14="http://schemas.microsoft.com/office/powerpoint/2010/main" val="2717619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39752" y="462254"/>
            <a:ext cx="6480720" cy="461665"/>
          </a:xfrm>
          <a:prstGeom prst="rect">
            <a:avLst/>
          </a:prstGeom>
        </p:spPr>
        <p:txBody>
          <a:bodyPr wrap="square">
            <a:spAutoFit/>
          </a:bodyPr>
          <a:lstStyle/>
          <a:p>
            <a:pPr algn="r"/>
            <a:r>
              <a:rPr lang="en-US"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ru-RU"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П</a:t>
            </a:r>
            <a:r>
              <a:rPr lang="ru-RU"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роверка препарата </a:t>
            </a:r>
            <a:endParaRPr lang="ru-RU"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Объект 4"/>
          <p:cNvSpPr>
            <a:spLocks noGrp="1"/>
          </p:cNvSpPr>
          <p:nvPr>
            <p:ph idx="1"/>
          </p:nvPr>
        </p:nvSpPr>
        <p:spPr>
          <a:xfrm>
            <a:off x="457200" y="1600201"/>
            <a:ext cx="8229600" cy="4205063"/>
          </a:xfrm>
        </p:spPr>
        <p:txBody>
          <a:bodyPr>
            <a:normAutofit/>
          </a:bodyPr>
          <a:lstStyle/>
          <a:p>
            <a:pPr>
              <a:buFont typeface="Wingdings" pitchFamily="2" charset="2"/>
              <a:buChar char="v"/>
            </a:pPr>
            <a:endParaRPr lang="ru-RU" sz="22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pPr marL="0" lvl="0" indent="0" algn="just" fontAlgn="base">
              <a:spcAft>
                <a:spcPct val="0"/>
              </a:spcAft>
              <a:buNone/>
            </a:pPr>
            <a:r>
              <a:rPr lang="ru-RU" altLang="ru-RU" sz="2000" dirty="0" smtClean="0">
                <a:solidFill>
                  <a:prstClr val="black"/>
                </a:solidFill>
                <a:latin typeface="Times New Roman" pitchFamily="18" charset="0"/>
                <a:cs typeface="Calibri" pitchFamily="34" charset="0"/>
              </a:rPr>
              <a:t> </a:t>
            </a:r>
          </a:p>
          <a:p>
            <a:pPr lvl="0" algn="just" fontAlgn="base">
              <a:spcAft>
                <a:spcPct val="0"/>
              </a:spcAft>
              <a:buFont typeface="Arial" charset="0"/>
              <a:buChar char="•"/>
            </a:pPr>
            <a:endParaRPr lang="ru-RU" altLang="ru-RU" sz="2000" dirty="0">
              <a:solidFill>
                <a:prstClr val="black"/>
              </a:solidFill>
              <a:latin typeface="Times New Roman" pitchFamily="18" charset="0"/>
              <a:cs typeface="Calibri" pitchFamily="34" charset="0"/>
            </a:endParaRPr>
          </a:p>
          <a:p>
            <a:endParaRPr lang="en-US" dirty="0"/>
          </a:p>
          <a:p>
            <a:endParaRPr lang="ru-RU" dirty="0"/>
          </a:p>
        </p:txBody>
      </p:sp>
      <p:pic>
        <p:nvPicPr>
          <p:cNvPr id="2" name="Рисунок 1"/>
          <p:cNvPicPr>
            <a:picLocks noChangeAspect="1"/>
          </p:cNvPicPr>
          <p:nvPr/>
        </p:nvPicPr>
        <p:blipFill>
          <a:blip r:embed="rId2"/>
          <a:stretch>
            <a:fillRect/>
          </a:stretch>
        </p:blipFill>
        <p:spPr>
          <a:xfrm>
            <a:off x="487512" y="1910215"/>
            <a:ext cx="7540872" cy="3607017"/>
          </a:xfrm>
          <a:prstGeom prst="rect">
            <a:avLst/>
          </a:prstGeom>
        </p:spPr>
      </p:pic>
    </p:spTree>
    <p:extLst>
      <p:ext uri="{BB962C8B-B14F-4D97-AF65-F5344CB8AC3E}">
        <p14:creationId xmlns="" xmlns:p14="http://schemas.microsoft.com/office/powerpoint/2010/main" val="40254730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39752" y="462254"/>
            <a:ext cx="6480720" cy="461665"/>
          </a:xfrm>
          <a:prstGeom prst="rect">
            <a:avLst/>
          </a:prstGeom>
        </p:spPr>
        <p:txBody>
          <a:bodyPr wrap="square">
            <a:spAutoFit/>
          </a:bodyPr>
          <a:lstStyle/>
          <a:p>
            <a:pPr algn="r"/>
            <a:r>
              <a:rPr lang="ru-RU" sz="2400" b="1" dirty="0">
                <a:solidFill>
                  <a:schemeClr val="tx2">
                    <a:lumMod val="50000"/>
                  </a:schemeClr>
                </a:solidFill>
                <a:latin typeface="Times New Roman" pitchFamily="18" charset="0"/>
                <a:cs typeface="Times New Roman" pitchFamily="18" charset="0"/>
              </a:rPr>
              <a:t>Терапевтическое использование</a:t>
            </a:r>
          </a:p>
        </p:txBody>
      </p:sp>
      <p:sp>
        <p:nvSpPr>
          <p:cNvPr id="5" name="Объект 4"/>
          <p:cNvSpPr>
            <a:spLocks noGrp="1"/>
          </p:cNvSpPr>
          <p:nvPr>
            <p:ph idx="1"/>
          </p:nvPr>
        </p:nvSpPr>
        <p:spPr>
          <a:xfrm>
            <a:off x="457200" y="1600201"/>
            <a:ext cx="8229600" cy="1612775"/>
          </a:xfrm>
        </p:spPr>
        <p:txBody>
          <a:bodyPr>
            <a:normAutofit/>
          </a:bodyPr>
          <a:lstStyle/>
          <a:p>
            <a:pPr marL="0" indent="0" algn="ctr">
              <a:buNone/>
            </a:pPr>
            <a:endParaRPr lang="en-US" sz="22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endParaRPr lang="ru-RU" dirty="0"/>
          </a:p>
        </p:txBody>
      </p:sp>
      <p:sp>
        <p:nvSpPr>
          <p:cNvPr id="7" name="Содержимое 2"/>
          <p:cNvSpPr txBox="1">
            <a:spLocks/>
          </p:cNvSpPr>
          <p:nvPr/>
        </p:nvSpPr>
        <p:spPr>
          <a:xfrm>
            <a:off x="355374" y="961720"/>
            <a:ext cx="8362950" cy="59055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charset="0"/>
              <a:buNone/>
            </a:pPr>
            <a:r>
              <a:rPr lang="ru-RU" altLang="ru-RU" sz="1400" dirty="0" smtClean="0">
                <a:latin typeface="Times New Roman" pitchFamily="18" charset="0"/>
                <a:cs typeface="Times New Roman" pitchFamily="18" charset="0"/>
              </a:rPr>
              <a:t> </a:t>
            </a:r>
          </a:p>
          <a:p>
            <a:pPr>
              <a:buFont typeface="Arial" charset="0"/>
              <a:buNone/>
            </a:pPr>
            <a:endParaRPr lang="ru-RU" altLang="ru-RU" sz="1200" dirty="0" smtClean="0">
              <a:latin typeface="Times New Roman" pitchFamily="18" charset="0"/>
              <a:cs typeface="Times New Roman" pitchFamily="18" charset="0"/>
            </a:endParaRPr>
          </a:p>
          <a:p>
            <a:pPr>
              <a:buFont typeface="Arial" charset="0"/>
              <a:buNone/>
            </a:pPr>
            <a:r>
              <a:rPr lang="ru-RU" altLang="ru-RU" sz="1600" b="1" dirty="0" smtClean="0">
                <a:solidFill>
                  <a:srgbClr val="FF0000"/>
                </a:solidFill>
                <a:latin typeface="Times New Roman" pitchFamily="18" charset="0"/>
                <a:cs typeface="Times New Roman" pitchFamily="18" charset="0"/>
              </a:rPr>
              <a:t>	Процедура подачи </a:t>
            </a:r>
          </a:p>
          <a:p>
            <a:pPr>
              <a:buFontTx/>
              <a:buChar char="-"/>
            </a:pPr>
            <a:r>
              <a:rPr lang="ru-RU" altLang="ru-RU" sz="1600" dirty="0" smtClean="0">
                <a:latin typeface="Times New Roman" pitchFamily="18" charset="0"/>
                <a:cs typeface="Times New Roman" pitchFamily="18" charset="0"/>
              </a:rPr>
              <a:t>Спортсмен должен   получить ТИ до начала использования или хранения запрещенной субстанции или метода</a:t>
            </a:r>
          </a:p>
          <a:p>
            <a:pPr>
              <a:buFontTx/>
              <a:buChar char="-"/>
            </a:pPr>
            <a:r>
              <a:rPr lang="ru-RU" altLang="ru-RU" sz="1600" dirty="0" smtClean="0">
                <a:latin typeface="Times New Roman" pitchFamily="18" charset="0"/>
                <a:cs typeface="Times New Roman" pitchFamily="18" charset="0"/>
              </a:rPr>
              <a:t>Для субстанций запрещенных в соревновательный период, необходимо обратиться за 21 день до начала соревнования</a:t>
            </a:r>
          </a:p>
          <a:p>
            <a:pPr>
              <a:buFontTx/>
              <a:buChar char="-"/>
            </a:pPr>
            <a:r>
              <a:rPr lang="ru-RU" altLang="ru-RU" sz="1600" dirty="0" smtClean="0">
                <a:latin typeface="Times New Roman" pitchFamily="18" charset="0"/>
                <a:cs typeface="Times New Roman" pitchFamily="18" charset="0"/>
              </a:rPr>
              <a:t>Для субстанций запрещенных  все время запрос следует подать ,как только диагностируется состояние здоровья, требующее использование запрещенной субстанции или метода</a:t>
            </a:r>
          </a:p>
          <a:p>
            <a:pPr>
              <a:buFontTx/>
              <a:buChar char="-"/>
            </a:pPr>
            <a:r>
              <a:rPr lang="ru-RU" altLang="ru-RU" sz="1600" dirty="0" smtClean="0">
                <a:latin typeface="Times New Roman" pitchFamily="18" charset="0"/>
                <a:cs typeface="Times New Roman" pitchFamily="18" charset="0"/>
              </a:rPr>
              <a:t>Запрос подается только в одну антидопинговую организацию</a:t>
            </a:r>
            <a:endParaRPr lang="ru-RU" altLang="ru-RU" sz="1600" dirty="0" smtClean="0"/>
          </a:p>
        </p:txBody>
      </p:sp>
      <p:sp>
        <p:nvSpPr>
          <p:cNvPr id="8" name="Прямоугольник 7"/>
          <p:cNvSpPr/>
          <p:nvPr/>
        </p:nvSpPr>
        <p:spPr>
          <a:xfrm>
            <a:off x="971549" y="4293096"/>
            <a:ext cx="2016125" cy="1036142"/>
          </a:xfrm>
          <a:prstGeom prst="rect">
            <a:avLst/>
          </a:prstGeom>
        </p:spPr>
        <p:style>
          <a:lnRef idx="1">
            <a:schemeClr val="accent3"/>
          </a:lnRef>
          <a:fillRef idx="2">
            <a:schemeClr val="accent3"/>
          </a:fillRef>
          <a:effectRef idx="1">
            <a:schemeClr val="accent3"/>
          </a:effectRef>
          <a:fontRef idx="minor">
            <a:schemeClr val="dk1"/>
          </a:fontRef>
        </p:style>
        <p:txBody>
          <a:bodyPr anchor="ctr"/>
          <a:lstStyle/>
          <a:p>
            <a:pPr algn="ctr" eaLnBrk="1" hangingPunct="1">
              <a:defRPr/>
            </a:pPr>
            <a:r>
              <a:rPr lang="ru-RU" sz="1100" dirty="0">
                <a:latin typeface="Times New Roman" pitchFamily="18" charset="0"/>
                <a:cs typeface="Times New Roman" pitchFamily="18" charset="0"/>
              </a:rPr>
              <a:t>Спортсмен, входящий в пул МФ или принимающий участие в международных соревнованиях, для которых требуется ТИ</a:t>
            </a:r>
          </a:p>
        </p:txBody>
      </p:sp>
      <p:sp>
        <p:nvSpPr>
          <p:cNvPr id="9" name="Прямоугольник 8"/>
          <p:cNvSpPr/>
          <p:nvPr/>
        </p:nvSpPr>
        <p:spPr>
          <a:xfrm>
            <a:off x="3276600" y="4293096"/>
            <a:ext cx="1943472" cy="1036142"/>
          </a:xfrm>
          <a:prstGeom prst="rect">
            <a:avLst/>
          </a:prstGeom>
        </p:spPr>
        <p:style>
          <a:lnRef idx="1">
            <a:schemeClr val="accent3"/>
          </a:lnRef>
          <a:fillRef idx="2">
            <a:schemeClr val="accent3"/>
          </a:fillRef>
          <a:effectRef idx="1">
            <a:schemeClr val="accent3"/>
          </a:effectRef>
          <a:fontRef idx="minor">
            <a:schemeClr val="dk1"/>
          </a:fontRef>
        </p:style>
        <p:txBody>
          <a:bodyPr anchor="ctr"/>
          <a:lstStyle/>
          <a:p>
            <a:pPr algn="ctr" eaLnBrk="1" hangingPunct="1">
              <a:defRPr/>
            </a:pPr>
            <a:r>
              <a:rPr lang="ru-RU" sz="1100" dirty="0">
                <a:solidFill>
                  <a:schemeClr val="tx1"/>
                </a:solidFill>
                <a:latin typeface="Times New Roman" pitchFamily="18" charset="0"/>
                <a:cs typeface="Times New Roman" pitchFamily="18" charset="0"/>
              </a:rPr>
              <a:t>Спортсмен, включенный в пул своей НАДО, при этом </a:t>
            </a:r>
          </a:p>
        </p:txBody>
      </p:sp>
      <p:sp>
        <p:nvSpPr>
          <p:cNvPr id="10" name="Прямоугольник 9"/>
          <p:cNvSpPr/>
          <p:nvPr/>
        </p:nvSpPr>
        <p:spPr>
          <a:xfrm>
            <a:off x="5508625" y="4293096"/>
            <a:ext cx="1943100" cy="1036142"/>
          </a:xfrm>
          <a:prstGeom prst="rect">
            <a:avLst/>
          </a:prstGeom>
        </p:spPr>
        <p:style>
          <a:lnRef idx="1">
            <a:schemeClr val="accent3"/>
          </a:lnRef>
          <a:fillRef idx="2">
            <a:schemeClr val="accent3"/>
          </a:fillRef>
          <a:effectRef idx="1">
            <a:schemeClr val="accent3"/>
          </a:effectRef>
          <a:fontRef idx="minor">
            <a:schemeClr val="dk1"/>
          </a:fontRef>
        </p:style>
        <p:txBody>
          <a:bodyPr anchor="ctr"/>
          <a:lstStyle/>
          <a:p>
            <a:pPr algn="ctr" eaLnBrk="1" hangingPunct="1">
              <a:defRPr/>
            </a:pPr>
            <a:r>
              <a:rPr lang="ru-RU" sz="1100" dirty="0">
                <a:solidFill>
                  <a:schemeClr val="tx1"/>
                </a:solidFill>
                <a:latin typeface="Times New Roman" pitchFamily="18" charset="0"/>
                <a:cs typeface="Times New Roman" pitchFamily="18" charset="0"/>
              </a:rPr>
              <a:t>Спортсмен, не включенный в пул НАДО</a:t>
            </a:r>
          </a:p>
        </p:txBody>
      </p:sp>
      <p:sp>
        <p:nvSpPr>
          <p:cNvPr id="11" name="Прямоугольник 10"/>
          <p:cNvSpPr/>
          <p:nvPr/>
        </p:nvSpPr>
        <p:spPr>
          <a:xfrm>
            <a:off x="5508625" y="5732463"/>
            <a:ext cx="1943100" cy="523875"/>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eaLnBrk="1" hangingPunct="1">
              <a:defRPr/>
            </a:pPr>
            <a:r>
              <a:rPr lang="ru-RU" sz="1100" dirty="0">
                <a:latin typeface="Times New Roman" pitchFamily="18" charset="0"/>
                <a:cs typeface="Times New Roman" pitchFamily="18" charset="0"/>
              </a:rPr>
              <a:t>«РУСАДА»</a:t>
            </a:r>
          </a:p>
        </p:txBody>
      </p:sp>
      <p:sp>
        <p:nvSpPr>
          <p:cNvPr id="12" name="Прямоугольник 11"/>
          <p:cNvSpPr/>
          <p:nvPr/>
        </p:nvSpPr>
        <p:spPr>
          <a:xfrm>
            <a:off x="3276600" y="5732463"/>
            <a:ext cx="1871663" cy="504825"/>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eaLnBrk="1" hangingPunct="1">
              <a:defRPr/>
            </a:pPr>
            <a:r>
              <a:rPr lang="ru-RU" sz="1100" dirty="0">
                <a:latin typeface="Times New Roman" pitchFamily="18" charset="0"/>
                <a:cs typeface="Times New Roman" pitchFamily="18" charset="0"/>
              </a:rPr>
              <a:t>НАДО </a:t>
            </a:r>
          </a:p>
          <a:p>
            <a:pPr algn="ctr" eaLnBrk="1" hangingPunct="1">
              <a:defRPr/>
            </a:pPr>
            <a:r>
              <a:rPr lang="ru-RU" sz="1100" dirty="0">
                <a:latin typeface="Times New Roman" pitchFamily="18" charset="0"/>
                <a:cs typeface="Times New Roman" pitchFamily="18" charset="0"/>
              </a:rPr>
              <a:t>своей страны</a:t>
            </a:r>
          </a:p>
        </p:txBody>
      </p:sp>
      <p:sp>
        <p:nvSpPr>
          <p:cNvPr id="13" name="Прямоугольник 12"/>
          <p:cNvSpPr/>
          <p:nvPr/>
        </p:nvSpPr>
        <p:spPr>
          <a:xfrm>
            <a:off x="971550" y="5732463"/>
            <a:ext cx="1944688" cy="523875"/>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eaLnBrk="1" hangingPunct="1">
              <a:defRPr/>
            </a:pPr>
            <a:r>
              <a:rPr lang="ru-RU" sz="1100" dirty="0">
                <a:latin typeface="Times New Roman" pitchFamily="18" charset="0"/>
                <a:cs typeface="Times New Roman" pitchFamily="18" charset="0"/>
              </a:rPr>
              <a:t>Международная федерация</a:t>
            </a:r>
          </a:p>
        </p:txBody>
      </p:sp>
      <p:sp>
        <p:nvSpPr>
          <p:cNvPr id="14" name="Стрелка вниз 13"/>
          <p:cNvSpPr/>
          <p:nvPr/>
        </p:nvSpPr>
        <p:spPr>
          <a:xfrm>
            <a:off x="3995738" y="5373688"/>
            <a:ext cx="431800" cy="298450"/>
          </a:xfrm>
          <a:prstGeom prst="downArrow">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ru-RU"/>
          </a:p>
        </p:txBody>
      </p:sp>
      <p:sp>
        <p:nvSpPr>
          <p:cNvPr id="15" name="Стрелка вниз 14"/>
          <p:cNvSpPr/>
          <p:nvPr/>
        </p:nvSpPr>
        <p:spPr>
          <a:xfrm>
            <a:off x="6264275" y="5384471"/>
            <a:ext cx="431800" cy="298450"/>
          </a:xfrm>
          <a:prstGeom prst="downArrow">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ru-RU"/>
          </a:p>
        </p:txBody>
      </p:sp>
      <p:sp>
        <p:nvSpPr>
          <p:cNvPr id="16" name="Стрелка вниз 15"/>
          <p:cNvSpPr/>
          <p:nvPr/>
        </p:nvSpPr>
        <p:spPr>
          <a:xfrm>
            <a:off x="1619672" y="5384471"/>
            <a:ext cx="431800" cy="298450"/>
          </a:xfrm>
          <a:prstGeom prst="downArrow">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ru-RU"/>
          </a:p>
        </p:txBody>
      </p:sp>
    </p:spTree>
    <p:extLst>
      <p:ext uri="{BB962C8B-B14F-4D97-AF65-F5344CB8AC3E}">
        <p14:creationId xmlns="" xmlns:p14="http://schemas.microsoft.com/office/powerpoint/2010/main" val="26458963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Номер слайда 3"/>
          <p:cNvSpPr>
            <a:spLocks noGrp="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Char char="»"/>
              <a:defRPr sz="2000">
                <a:solidFill>
                  <a:schemeClr val="tx1"/>
                </a:solidFill>
                <a:latin typeface="Calibri" pitchFamily="34" charset="0"/>
              </a:defRPr>
            </a:lvl6pPr>
            <a:lvl7pPr eaLnBrk="0" fontAlgn="base" hangingPunct="0">
              <a:spcAft>
                <a:spcPct val="0"/>
              </a:spcAft>
              <a:buChar char="»"/>
              <a:defRPr sz="2000">
                <a:solidFill>
                  <a:schemeClr val="tx1"/>
                </a:solidFill>
                <a:latin typeface="Calibri" pitchFamily="34" charset="0"/>
              </a:defRPr>
            </a:lvl7pPr>
            <a:lvl8pPr eaLnBrk="0" fontAlgn="base" hangingPunct="0">
              <a:spcAft>
                <a:spcPct val="0"/>
              </a:spcAft>
              <a:buChar char="»"/>
              <a:defRPr sz="2000">
                <a:solidFill>
                  <a:schemeClr val="tx1"/>
                </a:solidFill>
                <a:latin typeface="Calibri" pitchFamily="34" charset="0"/>
              </a:defRPr>
            </a:lvl8pPr>
            <a:lvl9pPr eaLnBrk="0" fontAlgn="base" hangingPunct="0">
              <a:spcAft>
                <a:spcPct val="0"/>
              </a:spcAft>
              <a:buChar char="»"/>
              <a:defRPr sz="2000">
                <a:solidFill>
                  <a:schemeClr val="tx1"/>
                </a:solidFill>
                <a:latin typeface="Calibri" pitchFamily="34" charset="0"/>
              </a:defRPr>
            </a:lvl9pPr>
          </a:lstStyle>
          <a:p>
            <a:fld id="{C6E0909F-5417-4FFC-8B0E-EFB9742B99B5}" type="slidenum">
              <a:rPr lang="ru-RU" altLang="ru-RU" sz="1200">
                <a:solidFill>
                  <a:srgbClr val="FFFFFF"/>
                </a:solidFill>
                <a:latin typeface="Garamond" pitchFamily="18" charset="0"/>
              </a:rPr>
              <a:pPr/>
              <a:t>19</a:t>
            </a:fld>
            <a:endParaRPr lang="ru-RU" altLang="ru-RU" sz="1200">
              <a:solidFill>
                <a:srgbClr val="FFFFFF"/>
              </a:solidFill>
              <a:latin typeface="Garamond" pitchFamily="18" charset="0"/>
            </a:endParaRPr>
          </a:p>
        </p:txBody>
      </p:sp>
      <p:sp>
        <p:nvSpPr>
          <p:cNvPr id="48130" name="Заголовок 1"/>
          <p:cNvSpPr>
            <a:spLocks noGrp="1"/>
          </p:cNvSpPr>
          <p:nvPr>
            <p:ph type="title"/>
          </p:nvPr>
        </p:nvSpPr>
        <p:spPr>
          <a:xfrm>
            <a:off x="488950" y="188913"/>
            <a:ext cx="8229600" cy="1427162"/>
          </a:xfrm>
        </p:spPr>
        <p:txBody>
          <a:bodyPr>
            <a:normAutofit/>
          </a:bodyPr>
          <a:lstStyle/>
          <a:p>
            <a:pPr algn="r" eaLnBrk="1" hangingPunct="1"/>
            <a:r>
              <a:rPr lang="ru-RU" altLang="ru-RU" sz="2400" b="1" dirty="0" smtClean="0">
                <a:solidFill>
                  <a:schemeClr val="bg2">
                    <a:lumMod val="10000"/>
                  </a:schemeClr>
                </a:solidFill>
                <a:latin typeface="Times New Roman" panose="02020603050405020304" pitchFamily="18" charset="0"/>
                <a:cs typeface="Times New Roman" panose="02020603050405020304" pitchFamily="18" charset="0"/>
              </a:rPr>
              <a:t>Паспорт крови</a:t>
            </a:r>
          </a:p>
        </p:txBody>
      </p:sp>
      <p:pic>
        <p:nvPicPr>
          <p:cNvPr id="48132" name="Рисунок 6"/>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11560" y="1772816"/>
            <a:ext cx="7890966" cy="4904281"/>
          </a:xfrm>
          <a:prstGeom prst="rect">
            <a:avLst/>
          </a:prstGeom>
          <a:noFill/>
          <a:ln>
            <a:noFill/>
          </a:ln>
          <a:effectLst>
            <a:softEdge rad="63500"/>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17683278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39752" y="462254"/>
            <a:ext cx="6480720" cy="830997"/>
          </a:xfrm>
          <a:prstGeom prst="rect">
            <a:avLst/>
          </a:prstGeom>
        </p:spPr>
        <p:txBody>
          <a:bodyPr wrap="square">
            <a:spAutoFit/>
          </a:bodyPr>
          <a:lstStyle/>
          <a:p>
            <a:pPr algn="r"/>
            <a:r>
              <a:rPr lang="en-US"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ru-RU"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Информационно-образовательная работа</a:t>
            </a:r>
          </a:p>
        </p:txBody>
      </p:sp>
      <p:sp>
        <p:nvSpPr>
          <p:cNvPr id="5" name="Объект 4"/>
          <p:cNvSpPr>
            <a:spLocks noGrp="1"/>
          </p:cNvSpPr>
          <p:nvPr>
            <p:ph idx="1"/>
          </p:nvPr>
        </p:nvSpPr>
        <p:spPr>
          <a:xfrm>
            <a:off x="395536" y="1600201"/>
            <a:ext cx="8291264" cy="4781127"/>
          </a:xfrm>
        </p:spPr>
        <p:txBody>
          <a:bodyPr>
            <a:normAutofit/>
          </a:bodyPr>
          <a:lstStyle/>
          <a:p>
            <a:pPr>
              <a:buFont typeface="Wingdings" pitchFamily="2" charset="2"/>
              <a:buChar char="v"/>
            </a:pPr>
            <a:endParaRPr lang="ru-RU" sz="22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r>
              <a:rPr lang="ru-RU" dirty="0" smtClean="0">
                <a:latin typeface="Times New Roman" panose="02020603050405020304" pitchFamily="18" charset="0"/>
                <a:cs typeface="Times New Roman" panose="02020603050405020304" pitchFamily="18" charset="0"/>
              </a:rPr>
              <a:t>Антидопинговая информационная работа с различными целевыми аудиториями (спортсмены различного уровня подготовки, тренеры, медицинский персонал, родители спортсменов)</a:t>
            </a:r>
          </a:p>
          <a:p>
            <a:endParaRPr lang="ru-RU" dirty="0" smtClean="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Различные подходы к проведению</a:t>
            </a:r>
          </a:p>
          <a:p>
            <a:endParaRPr lang="ru-RU" dirty="0">
              <a:latin typeface="Times New Roman" panose="02020603050405020304" pitchFamily="18" charset="0"/>
              <a:cs typeface="Times New Roman" panose="02020603050405020304" pitchFamily="18" charset="0"/>
            </a:endParaRPr>
          </a:p>
          <a:p>
            <a:r>
              <a:rPr lang="ru-RU" dirty="0" smtClean="0">
                <a:latin typeface="Times New Roman" panose="02020603050405020304" pitchFamily="18" charset="0"/>
                <a:cs typeface="Times New Roman" panose="02020603050405020304" pitchFamily="18" charset="0"/>
              </a:rPr>
              <a:t>Различный формат мероприятий (лекция, семинары, беседа, дискуссии, кейсы, программа </a:t>
            </a:r>
            <a:r>
              <a:rPr lang="ru-RU" dirty="0" err="1" smtClean="0">
                <a:latin typeface="Times New Roman" panose="02020603050405020304" pitchFamily="18" charset="0"/>
                <a:cs typeface="Times New Roman" panose="02020603050405020304" pitchFamily="18" charset="0"/>
              </a:rPr>
              <a:t>Аутрич</a:t>
            </a:r>
            <a:r>
              <a:rPr lang="ru-RU" dirty="0" smtClean="0">
                <a:latin typeface="Times New Roman" panose="02020603050405020304" pitchFamily="18" charset="0"/>
                <a:cs typeface="Times New Roman" panose="02020603050405020304" pitchFamily="18" charset="0"/>
              </a:rPr>
              <a:t>, онлайн обучение, встречи с известными спортсменами)</a:t>
            </a:r>
            <a:endParaRPr lang="en-US"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 xmlns:p14="http://schemas.microsoft.com/office/powerpoint/2010/main" val="8620989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83968" y="462254"/>
            <a:ext cx="4032448" cy="461665"/>
          </a:xfrm>
          <a:prstGeom prst="rect">
            <a:avLst/>
          </a:prstGeom>
        </p:spPr>
        <p:txBody>
          <a:bodyPr wrap="square">
            <a:spAutoFit/>
          </a:bodyPr>
          <a:lstStyle/>
          <a:p>
            <a:pPr algn="r"/>
            <a:r>
              <a:rPr lang="ru-RU" sz="2400" b="1" dirty="0" smtClean="0">
                <a:solidFill>
                  <a:schemeClr val="tx2">
                    <a:lumMod val="50000"/>
                  </a:schemeClr>
                </a:solidFill>
                <a:latin typeface="Times New Roman" pitchFamily="18" charset="0"/>
                <a:cs typeface="Times New Roman" pitchFamily="18" charset="0"/>
              </a:rPr>
              <a:t>Три правила</a:t>
            </a:r>
            <a:endParaRPr lang="ru-RU" sz="2400" b="1" dirty="0">
              <a:solidFill>
                <a:schemeClr val="tx2">
                  <a:lumMod val="50000"/>
                </a:schemeClr>
              </a:solidFill>
              <a:latin typeface="Times New Roman" pitchFamily="18" charset="0"/>
              <a:cs typeface="Times New Roman" pitchFamily="18" charset="0"/>
            </a:endParaRPr>
          </a:p>
        </p:txBody>
      </p:sp>
      <p:sp>
        <p:nvSpPr>
          <p:cNvPr id="5" name="Объект 4"/>
          <p:cNvSpPr>
            <a:spLocks noGrp="1"/>
          </p:cNvSpPr>
          <p:nvPr>
            <p:ph idx="1"/>
          </p:nvPr>
        </p:nvSpPr>
        <p:spPr>
          <a:xfrm>
            <a:off x="457200" y="1124744"/>
            <a:ext cx="8229600" cy="5544615"/>
          </a:xfrm>
        </p:spPr>
        <p:txBody>
          <a:bodyPr>
            <a:normAutofit/>
          </a:bodyPr>
          <a:lstStyle/>
          <a:p>
            <a:pPr marL="457200" indent="-457200">
              <a:buAutoNum type="arabicPeriod"/>
            </a:pPr>
            <a:endParaRPr lang="ru-RU" sz="18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itchFamily="18" charset="0"/>
            </a:endParaRPr>
          </a:p>
          <a:p>
            <a:pPr marL="457200" indent="-457200">
              <a:buAutoNum type="arabicPeriod"/>
            </a:pPr>
            <a:endParaRPr lang="ru-RU" sz="1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itchFamily="18" charset="0"/>
            </a:endParaRPr>
          </a:p>
          <a:p>
            <a:pPr marL="457200" indent="-457200">
              <a:buAutoNum type="arabicPeriod"/>
            </a:pPr>
            <a:endParaRPr lang="ru-RU" sz="18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itchFamily="18" charset="0"/>
            </a:endParaRPr>
          </a:p>
          <a:p>
            <a:pPr marL="457200" indent="-457200" algn="just">
              <a:buAutoNum type="arabicPeriod"/>
            </a:pPr>
            <a:endParaRPr lang="ru-RU" sz="1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itchFamily="18" charset="0"/>
            </a:endParaRPr>
          </a:p>
          <a:p>
            <a:pPr marL="0" indent="0" algn="just">
              <a:buNone/>
            </a:pPr>
            <a:r>
              <a:rPr lang="ru-RU" b="1" dirty="0" smtClean="0">
                <a:solidFill>
                  <a:srgbClr val="C00000"/>
                </a:solidFill>
                <a:latin typeface="Times New Roman" panose="02020603050405020304" pitchFamily="18" charset="0"/>
                <a:cs typeface="Times New Roman" pitchFamily="18" charset="0"/>
              </a:rPr>
              <a:t>Спортсмен ВСЕГДА несет ответственность за все, что попадает в его организм в любом виде (еда, напитки, витамины, мази, гели, кремы и т.д.)!</a:t>
            </a:r>
          </a:p>
          <a:p>
            <a:pPr marL="457200" indent="-457200" algn="just">
              <a:buAutoNum type="arabicPeriod"/>
            </a:pPr>
            <a:endParaRPr lang="ru-RU" b="1" dirty="0" smtClean="0">
              <a:solidFill>
                <a:srgbClr val="C00000"/>
              </a:solidFill>
              <a:latin typeface="Times New Roman" panose="02020603050405020304" pitchFamily="18" charset="0"/>
              <a:cs typeface="Times New Roman" pitchFamily="18" charset="0"/>
            </a:endParaRPr>
          </a:p>
          <a:p>
            <a:pPr marL="0" indent="0" algn="just">
              <a:buNone/>
            </a:pPr>
            <a:r>
              <a:rPr lang="ru-RU" b="1" dirty="0" smtClean="0">
                <a:latin typeface="Times New Roman" panose="02020603050405020304" pitchFamily="18" charset="0"/>
                <a:cs typeface="Times New Roman" pitchFamily="18" charset="0"/>
              </a:rPr>
              <a:t>Незнание не освобождает от ответственности!</a:t>
            </a:r>
          </a:p>
          <a:p>
            <a:pPr marL="457200" indent="-457200" algn="just">
              <a:buAutoNum type="arabicPeriod"/>
            </a:pPr>
            <a:endParaRPr lang="ru-RU" b="1" dirty="0" smtClean="0">
              <a:solidFill>
                <a:srgbClr val="C00000"/>
              </a:solidFill>
              <a:latin typeface="Times New Roman" panose="02020603050405020304" pitchFamily="18" charset="0"/>
              <a:cs typeface="Times New Roman" pitchFamily="18" charset="0"/>
            </a:endParaRPr>
          </a:p>
          <a:p>
            <a:pPr marL="0" indent="0" algn="just">
              <a:buNone/>
            </a:pPr>
            <a:r>
              <a:rPr lang="ru-RU" b="1" dirty="0" smtClean="0">
                <a:solidFill>
                  <a:schemeClr val="tx1"/>
                </a:solidFill>
                <a:latin typeface="Times New Roman" panose="02020603050405020304" pitchFamily="18" charset="0"/>
                <a:cs typeface="Times New Roman" panose="02020603050405020304" pitchFamily="18" charset="0"/>
              </a:rPr>
              <a:t>Антидопинговые правила – это такие же правила соревнований, которые каждый спортсмен и тренер обязаны соблюдать!</a:t>
            </a:r>
            <a:endParaRPr lang="ru-RU"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8704373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83968" y="462254"/>
            <a:ext cx="4032448" cy="830997"/>
          </a:xfrm>
          <a:prstGeom prst="rect">
            <a:avLst/>
          </a:prstGeom>
        </p:spPr>
        <p:txBody>
          <a:bodyPr wrap="square">
            <a:spAutoFit/>
          </a:bodyPr>
          <a:lstStyle/>
          <a:p>
            <a:pPr algn="r"/>
            <a:r>
              <a:rPr lang="ru-RU" sz="2400" b="1" dirty="0" smtClean="0">
                <a:solidFill>
                  <a:schemeClr val="tx2">
                    <a:lumMod val="50000"/>
                  </a:schemeClr>
                </a:solidFill>
                <a:latin typeface="Times New Roman" pitchFamily="18" charset="0"/>
                <a:cs typeface="Times New Roman" pitchFamily="18" charset="0"/>
              </a:rPr>
              <a:t>Информационные материалы</a:t>
            </a:r>
            <a:endParaRPr lang="ru-RU" sz="2400" b="1" dirty="0">
              <a:solidFill>
                <a:schemeClr val="tx2">
                  <a:lumMod val="50000"/>
                </a:schemeClr>
              </a:solidFill>
              <a:latin typeface="Times New Roman" pitchFamily="18" charset="0"/>
              <a:cs typeface="Times New Roman" pitchFamily="18" charset="0"/>
            </a:endParaRPr>
          </a:p>
        </p:txBody>
      </p:sp>
      <p:sp>
        <p:nvSpPr>
          <p:cNvPr id="5" name="Объект 4"/>
          <p:cNvSpPr>
            <a:spLocks noGrp="1"/>
          </p:cNvSpPr>
          <p:nvPr>
            <p:ph idx="1"/>
          </p:nvPr>
        </p:nvSpPr>
        <p:spPr>
          <a:xfrm>
            <a:off x="395536" y="2420888"/>
            <a:ext cx="8229600" cy="5544615"/>
          </a:xfrm>
        </p:spPr>
        <p:txBody>
          <a:bodyPr>
            <a:normAutofit/>
          </a:bodyPr>
          <a:lstStyle/>
          <a:p>
            <a:pPr marL="0" indent="0">
              <a:buNone/>
            </a:pPr>
            <a:endParaRPr lang="ru-RU" sz="18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itchFamily="18" charset="0"/>
            </a:endParaRPr>
          </a:p>
          <a:p>
            <a:pPr marL="457200" indent="-457200">
              <a:buAutoNum type="arabicPeriod"/>
            </a:pPr>
            <a:endParaRPr lang="ru-RU" sz="1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itchFamily="18" charset="0"/>
            </a:endParaRPr>
          </a:p>
          <a:p>
            <a:pPr marL="0" indent="0">
              <a:buNone/>
            </a:pPr>
            <a:endParaRPr lang="ru-RU" sz="1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itchFamily="18" charset="0"/>
            </a:endParaRPr>
          </a:p>
          <a:p>
            <a:pPr>
              <a:buFont typeface="Wingdings" panose="05000000000000000000" pitchFamily="2" charset="2"/>
              <a:buChar char="Ø"/>
            </a:pPr>
            <a:r>
              <a:rPr lang="ru-RU" sz="1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itchFamily="18" charset="0"/>
              </a:rPr>
              <a:t>Процедура допинг-контроля</a:t>
            </a:r>
          </a:p>
          <a:p>
            <a:pPr>
              <a:buFont typeface="Wingdings" panose="05000000000000000000" pitchFamily="2" charset="2"/>
              <a:buChar char="Ø"/>
            </a:pPr>
            <a:r>
              <a:rPr lang="ru-RU" sz="1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itchFamily="18" charset="0"/>
              </a:rPr>
              <a:t>Права и обязанности спортсменов</a:t>
            </a:r>
          </a:p>
          <a:p>
            <a:pPr>
              <a:buFont typeface="Wingdings" panose="05000000000000000000" pitchFamily="2" charset="2"/>
              <a:buChar char="Ø"/>
            </a:pPr>
            <a:r>
              <a:rPr lang="ru-RU" sz="1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itchFamily="18" charset="0"/>
              </a:rPr>
              <a:t>Разрешение на терапевтическое использование</a:t>
            </a:r>
          </a:p>
          <a:p>
            <a:pPr>
              <a:buFont typeface="Wingdings" panose="05000000000000000000" pitchFamily="2" charset="2"/>
              <a:buChar char="Ø"/>
            </a:pPr>
            <a:r>
              <a:rPr lang="ru-RU" sz="1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itchFamily="18" charset="0"/>
              </a:rPr>
              <a:t>Справочная информация по антидопинговой тематике</a:t>
            </a:r>
          </a:p>
          <a:p>
            <a:pPr>
              <a:buFont typeface="Wingdings" panose="05000000000000000000" pitchFamily="2" charset="2"/>
              <a:buChar char="Ø"/>
            </a:pPr>
            <a:r>
              <a:rPr lang="ru-RU" sz="1800" b="1"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itchFamily="18" charset="0"/>
              </a:rPr>
              <a:t>Последствия допинга для здоровья</a:t>
            </a:r>
            <a:endParaRPr lang="ru-RU" sz="1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itchFamily="18" charset="0"/>
            </a:endParaRPr>
          </a:p>
          <a:p>
            <a:pPr marL="0" indent="0">
              <a:buNone/>
            </a:pPr>
            <a:endParaRPr lang="ru-RU" sz="18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itchFamily="18" charset="0"/>
            </a:endParaRPr>
          </a:p>
          <a:p>
            <a:pPr marL="457200" indent="-457200">
              <a:buAutoNum type="arabicPeriod"/>
            </a:pPr>
            <a:endParaRPr lang="ru-RU" sz="18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itchFamily="18" charset="0"/>
            </a:endParaRPr>
          </a:p>
          <a:p>
            <a:pPr marL="457200" indent="-457200">
              <a:buAutoNum type="arabicPeriod"/>
            </a:pPr>
            <a:endParaRPr lang="ru-RU" sz="1800" b="1" dirty="0" smtClean="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itchFamily="18" charset="0"/>
            </a:endParaRPr>
          </a:p>
          <a:p>
            <a:pPr marL="457200" indent="-457200" algn="just">
              <a:buAutoNum type="arabicPeriod"/>
            </a:pPr>
            <a:endParaRPr lang="ru-RU" sz="1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itchFamily="18" charset="0"/>
            </a:endParaRPr>
          </a:p>
        </p:txBody>
      </p:sp>
    </p:spTree>
    <p:extLst>
      <p:ext uri="{BB962C8B-B14F-4D97-AF65-F5344CB8AC3E}">
        <p14:creationId xmlns="" xmlns:p14="http://schemas.microsoft.com/office/powerpoint/2010/main" val="25693539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39752" y="462254"/>
            <a:ext cx="6480720" cy="461665"/>
          </a:xfrm>
          <a:prstGeom prst="rect">
            <a:avLst/>
          </a:prstGeom>
        </p:spPr>
        <p:txBody>
          <a:bodyPr wrap="square">
            <a:spAutoFit/>
          </a:bodyPr>
          <a:lstStyle/>
          <a:p>
            <a:pPr algn="r"/>
            <a:r>
              <a:rPr lang="ru-RU" sz="2400" b="1" dirty="0" smtClean="0">
                <a:solidFill>
                  <a:schemeClr val="tx2">
                    <a:lumMod val="50000"/>
                  </a:schemeClr>
                </a:solidFill>
                <a:latin typeface="Times New Roman" pitchFamily="18" charset="0"/>
                <a:cs typeface="Times New Roman" pitchFamily="18" charset="0"/>
              </a:rPr>
              <a:t>Права и обязанности </a:t>
            </a:r>
            <a:endParaRPr lang="ru-RU" sz="2400" b="1" dirty="0">
              <a:solidFill>
                <a:schemeClr val="tx2">
                  <a:lumMod val="50000"/>
                </a:schemeClr>
              </a:solidFill>
              <a:latin typeface="Times New Roman" pitchFamily="18" charset="0"/>
              <a:cs typeface="Times New Roman" pitchFamily="18" charset="0"/>
            </a:endParaRPr>
          </a:p>
        </p:txBody>
      </p:sp>
      <p:sp>
        <p:nvSpPr>
          <p:cNvPr id="5" name="Объект 4"/>
          <p:cNvSpPr>
            <a:spLocks noGrp="1"/>
          </p:cNvSpPr>
          <p:nvPr>
            <p:ph idx="1"/>
          </p:nvPr>
        </p:nvSpPr>
        <p:spPr>
          <a:xfrm>
            <a:off x="457200" y="1600201"/>
            <a:ext cx="8229600" cy="4205063"/>
          </a:xfrm>
        </p:spPr>
        <p:txBody>
          <a:bodyPr>
            <a:normAutofit/>
          </a:bodyPr>
          <a:lstStyle/>
          <a:p>
            <a:pPr marL="0" indent="0" algn="ctr">
              <a:buNone/>
            </a:pPr>
            <a:endParaRPr lang="en-US" sz="22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endParaRPr lang="ru-RU" dirty="0"/>
          </a:p>
        </p:txBody>
      </p:sp>
      <p:sp>
        <p:nvSpPr>
          <p:cNvPr id="6" name="TextBox 8"/>
          <p:cNvSpPr txBox="1">
            <a:spLocks noChangeArrowheads="1"/>
          </p:cNvSpPr>
          <p:nvPr/>
        </p:nvSpPr>
        <p:spPr bwMode="auto">
          <a:xfrm>
            <a:off x="323528" y="1340768"/>
            <a:ext cx="8338604" cy="286232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lgn="just" eaLnBrk="1" hangingPunct="1"/>
            <a:endParaRPr lang="ru-RU" altLang="ru-RU" sz="1800" dirty="0">
              <a:latin typeface="Times New Roman" pitchFamily="18" charset="0"/>
              <a:cs typeface="Times New Roman" pitchFamily="18" charset="0"/>
            </a:endParaRPr>
          </a:p>
          <a:p>
            <a:pPr algn="just" eaLnBrk="1" hangingPunct="1">
              <a:buClr>
                <a:srgbClr val="1DA838"/>
              </a:buClr>
              <a:buFont typeface="Arial" charset="0"/>
              <a:buChar char="•"/>
            </a:pPr>
            <a:endParaRPr lang="ru-RU" altLang="ru-RU" sz="1800" dirty="0">
              <a:latin typeface="Times New Roman" pitchFamily="18" charset="0"/>
              <a:cs typeface="Times New Roman" pitchFamily="18" charset="0"/>
            </a:endParaRPr>
          </a:p>
          <a:p>
            <a:pPr algn="just" eaLnBrk="1" hangingPunct="1">
              <a:buClr>
                <a:srgbClr val="1DA838"/>
              </a:buClr>
            </a:pPr>
            <a:endParaRPr lang="ru-RU" altLang="ru-RU" sz="1800" u="sng" dirty="0" smtClean="0">
              <a:latin typeface="Times New Roman" pitchFamily="18" charset="0"/>
              <a:cs typeface="Times New Roman" pitchFamily="18" charset="0"/>
            </a:endParaRPr>
          </a:p>
          <a:p>
            <a:r>
              <a:rPr lang="ru-RU" sz="1800" dirty="0"/>
              <a:t> </a:t>
            </a:r>
          </a:p>
          <a:p>
            <a:r>
              <a:rPr lang="ru-RU" sz="1800" dirty="0"/>
              <a:t> </a:t>
            </a:r>
            <a:r>
              <a:rPr lang="ru-RU" sz="1800" dirty="0" smtClean="0"/>
              <a:t> </a:t>
            </a:r>
            <a:endParaRPr lang="ru-RU" sz="1800" dirty="0"/>
          </a:p>
          <a:p>
            <a:pPr algn="r">
              <a:buClr>
                <a:srgbClr val="1DA838"/>
              </a:buClr>
            </a:pPr>
            <a:endParaRPr lang="ru-RU" altLang="ru-RU" sz="1800" u="sng" dirty="0" smtClean="0">
              <a:latin typeface="Times New Roman" pitchFamily="18" charset="0"/>
              <a:cs typeface="Times New Roman" pitchFamily="18" charset="0"/>
            </a:endParaRPr>
          </a:p>
          <a:p>
            <a:pPr algn="just" eaLnBrk="1" hangingPunct="1">
              <a:buClr>
                <a:srgbClr val="1DA838"/>
              </a:buClr>
            </a:pPr>
            <a:endParaRPr lang="ru-RU" altLang="ru-RU" sz="1800" u="sng" dirty="0" smtClean="0">
              <a:latin typeface="Times New Roman" pitchFamily="18" charset="0"/>
              <a:cs typeface="Times New Roman" pitchFamily="18" charset="0"/>
            </a:endParaRPr>
          </a:p>
          <a:p>
            <a:pPr algn="just" eaLnBrk="1" hangingPunct="1">
              <a:buClr>
                <a:srgbClr val="1DA838"/>
              </a:buClr>
            </a:pPr>
            <a:endParaRPr lang="ru-RU" altLang="ru-RU" sz="1800" u="sng" dirty="0">
              <a:latin typeface="Times New Roman" pitchFamily="18" charset="0"/>
              <a:cs typeface="Times New Roman" pitchFamily="18" charset="0"/>
            </a:endParaRPr>
          </a:p>
          <a:p>
            <a:pPr algn="just" eaLnBrk="1" hangingPunct="1">
              <a:buClr>
                <a:srgbClr val="1DA838"/>
              </a:buClr>
            </a:pPr>
            <a:endParaRPr lang="ru-RU" altLang="ru-RU" sz="1800" dirty="0">
              <a:latin typeface="Times New Roman" pitchFamily="18" charset="0"/>
              <a:cs typeface="Times New Roman" pitchFamily="18" charset="0"/>
            </a:endParaRPr>
          </a:p>
          <a:p>
            <a:pPr algn="just" eaLnBrk="1" hangingPunct="1">
              <a:buClr>
                <a:srgbClr val="1DA838"/>
              </a:buClr>
              <a:buFont typeface="Arial" charset="0"/>
              <a:buChar char="•"/>
            </a:pPr>
            <a:endParaRPr lang="ru-RU" altLang="ru-RU" sz="1800" dirty="0">
              <a:latin typeface="Arial" charset="0"/>
            </a:endParaRPr>
          </a:p>
        </p:txBody>
      </p:sp>
      <p:graphicFrame>
        <p:nvGraphicFramePr>
          <p:cNvPr id="7" name="Таблица 6"/>
          <p:cNvGraphicFramePr>
            <a:graphicFrameLocks noGrp="1"/>
          </p:cNvGraphicFramePr>
          <p:nvPr>
            <p:extLst/>
          </p:nvPr>
        </p:nvGraphicFramePr>
        <p:xfrm>
          <a:off x="658900" y="2564904"/>
          <a:ext cx="8136904" cy="4602480"/>
        </p:xfrm>
        <a:graphic>
          <a:graphicData uri="http://schemas.openxmlformats.org/drawingml/2006/table">
            <a:tbl>
              <a:tblPr firstRow="1" bandRow="1">
                <a:tableStyleId>{5C22544A-7EE6-4342-B048-85BDC9FD1C3A}</a:tableStyleId>
              </a:tblPr>
              <a:tblGrid>
                <a:gridCol w="4068452"/>
                <a:gridCol w="4068452"/>
              </a:tblGrid>
              <a:tr h="4033143">
                <a:tc>
                  <a:txBody>
                    <a:bodyPr/>
                    <a:lstStyle/>
                    <a:p>
                      <a:r>
                        <a:rPr lang="ru-RU" sz="1800" b="1" i="0" u="sng" smtClean="0">
                          <a:solidFill>
                            <a:schemeClr val="tx1"/>
                          </a:solidFill>
                          <a:latin typeface="Times New Roman" panose="02020603050405020304" pitchFamily="18" charset="0"/>
                          <a:cs typeface="Times New Roman" panose="02020603050405020304" pitchFamily="18" charset="0"/>
                        </a:rPr>
                        <a:t>Спортсмен имеет </a:t>
                      </a:r>
                      <a:r>
                        <a:rPr lang="ru-RU" sz="1800" b="1" i="0" u="sng" dirty="0" smtClean="0">
                          <a:solidFill>
                            <a:schemeClr val="tx1"/>
                          </a:solidFill>
                          <a:latin typeface="Times New Roman" panose="02020603050405020304" pitchFamily="18" charset="0"/>
                          <a:cs typeface="Times New Roman" panose="02020603050405020304" pitchFamily="18" charset="0"/>
                        </a:rPr>
                        <a:t>право на</a:t>
                      </a:r>
                      <a:r>
                        <a:rPr lang="ru-RU" sz="1800" b="1" i="0" u="sng" smtClean="0">
                          <a:solidFill>
                            <a:schemeClr val="tx1"/>
                          </a:solidFill>
                          <a:latin typeface="Times New Roman" panose="02020603050405020304" pitchFamily="18" charset="0"/>
                          <a:cs typeface="Times New Roman" panose="02020603050405020304" pitchFamily="18" charset="0"/>
                        </a:rPr>
                        <a:t>: </a:t>
                      </a:r>
                    </a:p>
                    <a:p>
                      <a:endParaRPr lang="ru-RU" sz="1800" b="1" i="0" u="sng"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ru-RU" sz="1600" b="0" smtClean="0">
                          <a:solidFill>
                            <a:schemeClr val="tx1"/>
                          </a:solidFill>
                          <a:latin typeface="Times New Roman" panose="02020603050405020304" pitchFamily="18" charset="0"/>
                          <a:cs typeface="Times New Roman" panose="02020603050405020304" pitchFamily="18" charset="0"/>
                        </a:rPr>
                        <a:t>представителя </a:t>
                      </a:r>
                      <a:endParaRPr lang="ru-RU" sz="1600" b="0"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ru-RU" sz="1600" b="0" smtClean="0">
                          <a:solidFill>
                            <a:schemeClr val="tx1"/>
                          </a:solidFill>
                          <a:latin typeface="Times New Roman" panose="02020603050405020304" pitchFamily="18" charset="0"/>
                          <a:cs typeface="Times New Roman" panose="02020603050405020304" pitchFamily="18" charset="0"/>
                        </a:rPr>
                        <a:t>переводчика </a:t>
                      </a:r>
                      <a:endParaRPr lang="ru-RU" sz="1600" b="0"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ru-RU" sz="1600" b="0" smtClean="0">
                          <a:solidFill>
                            <a:schemeClr val="tx1"/>
                          </a:solidFill>
                          <a:latin typeface="Times New Roman" panose="02020603050405020304" pitchFamily="18" charset="0"/>
                          <a:cs typeface="Times New Roman" panose="02020603050405020304" pitchFamily="18" charset="0"/>
                        </a:rPr>
                        <a:t>конфиденциальность </a:t>
                      </a:r>
                      <a:endParaRPr lang="ru-RU" sz="1600" b="0"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ru-RU" sz="1600" b="0" smtClean="0">
                          <a:solidFill>
                            <a:schemeClr val="tx1"/>
                          </a:solidFill>
                          <a:latin typeface="Times New Roman" panose="02020603050405020304" pitchFamily="18" charset="0"/>
                          <a:cs typeface="Times New Roman" panose="02020603050405020304" pitchFamily="18" charset="0"/>
                        </a:rPr>
                        <a:t>информированность </a:t>
                      </a:r>
                      <a:r>
                        <a:rPr lang="ru-RU" sz="1600" b="0" dirty="0" smtClean="0">
                          <a:solidFill>
                            <a:schemeClr val="tx1"/>
                          </a:solidFill>
                          <a:latin typeface="Times New Roman" panose="02020603050405020304" pitchFamily="18" charset="0"/>
                          <a:cs typeface="Times New Roman" panose="02020603050405020304" pitchFamily="18" charset="0"/>
                        </a:rPr>
                        <a:t>о деталях процедуры допинг-контроля </a:t>
                      </a:r>
                    </a:p>
                    <a:p>
                      <a:pPr marL="285750" indent="-285750">
                        <a:buFont typeface="Wingdings" panose="05000000000000000000" pitchFamily="2" charset="2"/>
                        <a:buChar char="§"/>
                      </a:pPr>
                      <a:r>
                        <a:rPr lang="ru-RU" sz="1600" b="0" smtClean="0">
                          <a:solidFill>
                            <a:schemeClr val="tx1"/>
                          </a:solidFill>
                          <a:latin typeface="Times New Roman" panose="02020603050405020304" pitchFamily="18" charset="0"/>
                          <a:cs typeface="Times New Roman" panose="02020603050405020304" pitchFamily="18" charset="0"/>
                        </a:rPr>
                        <a:t>подачу </a:t>
                      </a:r>
                      <a:r>
                        <a:rPr lang="ru-RU" sz="1600" b="0" dirty="0" smtClean="0">
                          <a:solidFill>
                            <a:schemeClr val="tx1"/>
                          </a:solidFill>
                          <a:latin typeface="Times New Roman" panose="02020603050405020304" pitchFamily="18" charset="0"/>
                          <a:cs typeface="Times New Roman" panose="02020603050405020304" pitchFamily="18" charset="0"/>
                        </a:rPr>
                        <a:t>запроса об отсрочки прохождения процедуры по уважительным причинам </a:t>
                      </a:r>
                    </a:p>
                    <a:p>
                      <a:pPr marL="285750" indent="-285750">
                        <a:buFont typeface="Wingdings" panose="05000000000000000000" pitchFamily="2" charset="2"/>
                        <a:buChar char="§"/>
                      </a:pPr>
                      <a:r>
                        <a:rPr lang="ru-RU" sz="1600" b="0" smtClean="0">
                          <a:solidFill>
                            <a:schemeClr val="tx1"/>
                          </a:solidFill>
                          <a:latin typeface="Times New Roman" panose="02020603050405020304" pitchFamily="18" charset="0"/>
                          <a:cs typeface="Times New Roman" panose="02020603050405020304" pitchFamily="18" charset="0"/>
                        </a:rPr>
                        <a:t>запрос </a:t>
                      </a:r>
                      <a:r>
                        <a:rPr lang="ru-RU" sz="1600" b="0" dirty="0" smtClean="0">
                          <a:solidFill>
                            <a:schemeClr val="tx1"/>
                          </a:solidFill>
                          <a:latin typeface="Times New Roman" panose="02020603050405020304" pitchFamily="18" charset="0"/>
                          <a:cs typeface="Times New Roman" panose="02020603050405020304" pitchFamily="18" charset="0"/>
                        </a:rPr>
                        <a:t>на модификации </a:t>
                      </a:r>
                      <a:r>
                        <a:rPr lang="ru-RU" sz="1600" b="0" smtClean="0">
                          <a:solidFill>
                            <a:schemeClr val="tx1"/>
                          </a:solidFill>
                          <a:latin typeface="Times New Roman" panose="02020603050405020304" pitchFamily="18" charset="0"/>
                          <a:cs typeface="Times New Roman" panose="02020603050405020304" pitchFamily="18" charset="0"/>
                        </a:rPr>
                        <a:t>для несовершеннолетних </a:t>
                      </a:r>
                      <a:r>
                        <a:rPr lang="ru-RU" sz="1600" b="0" dirty="0" smtClean="0">
                          <a:solidFill>
                            <a:schemeClr val="tx1"/>
                          </a:solidFill>
                          <a:latin typeface="Times New Roman" panose="02020603050405020304" pitchFamily="18" charset="0"/>
                          <a:cs typeface="Times New Roman" panose="02020603050405020304" pitchFamily="18" charset="0"/>
                        </a:rPr>
                        <a:t>спортсменов </a:t>
                      </a:r>
                    </a:p>
                    <a:p>
                      <a:endParaRPr lang="ru-RU" dirty="0">
                        <a:solidFill>
                          <a:schemeClr val="tx1"/>
                        </a:solidFill>
                      </a:endParaRPr>
                    </a:p>
                  </a:txBody>
                  <a:tcPr>
                    <a:solidFill>
                      <a:schemeClr val="accent3">
                        <a:lumMod val="20000"/>
                        <a:lumOff val="80000"/>
                      </a:schemeClr>
                    </a:solidFill>
                  </a:tcPr>
                </a:tc>
                <a:tc>
                  <a:txBody>
                    <a:bodyPr/>
                    <a:lstStyle/>
                    <a:p>
                      <a:r>
                        <a:rPr lang="ru-RU" sz="1800" b="1" u="sng" smtClean="0">
                          <a:solidFill>
                            <a:schemeClr val="tx1"/>
                          </a:solidFill>
                          <a:latin typeface="Times New Roman" panose="02020603050405020304" pitchFamily="18" charset="0"/>
                          <a:cs typeface="Times New Roman" panose="02020603050405020304" pitchFamily="18" charset="0"/>
                        </a:rPr>
                        <a:t>Спортсмен обязан</a:t>
                      </a:r>
                      <a:r>
                        <a:rPr lang="ru-RU" sz="1800" b="1" u="sng" dirty="0" smtClean="0">
                          <a:solidFill>
                            <a:schemeClr val="tx1"/>
                          </a:solidFill>
                          <a:latin typeface="Times New Roman" panose="02020603050405020304" pitchFamily="18" charset="0"/>
                          <a:cs typeface="Times New Roman" panose="02020603050405020304" pitchFamily="18" charset="0"/>
                        </a:rPr>
                        <a:t>:</a:t>
                      </a:r>
                    </a:p>
                    <a:p>
                      <a:endParaRPr lang="ru-RU" sz="1800" b="0"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ru-RU" sz="1600" b="0" smtClean="0">
                          <a:solidFill>
                            <a:schemeClr val="tx1"/>
                          </a:solidFill>
                          <a:latin typeface="Times New Roman" panose="02020603050405020304" pitchFamily="18" charset="0"/>
                          <a:cs typeface="Times New Roman" panose="02020603050405020304" pitchFamily="18" charset="0"/>
                        </a:rPr>
                        <a:t>оставаться </a:t>
                      </a:r>
                      <a:r>
                        <a:rPr lang="ru-RU" sz="1600" b="0" dirty="0" smtClean="0">
                          <a:solidFill>
                            <a:schemeClr val="tx1"/>
                          </a:solidFill>
                          <a:latin typeface="Times New Roman" panose="02020603050405020304" pitchFamily="18" charset="0"/>
                          <a:cs typeface="Times New Roman" panose="02020603050405020304" pitchFamily="18" charset="0"/>
                        </a:rPr>
                        <a:t>в поле зрения </a:t>
                      </a:r>
                      <a:r>
                        <a:rPr lang="ru-RU" sz="1600" b="0" dirty="0" err="1" smtClean="0">
                          <a:solidFill>
                            <a:schemeClr val="tx1"/>
                          </a:solidFill>
                          <a:latin typeface="Times New Roman" panose="02020603050405020304" pitchFamily="18" charset="0"/>
                          <a:cs typeface="Times New Roman" panose="02020603050405020304" pitchFamily="18" charset="0"/>
                        </a:rPr>
                        <a:t>шаперона</a:t>
                      </a:r>
                      <a:r>
                        <a:rPr lang="ru-RU" sz="1600" b="0" dirty="0" smtClean="0">
                          <a:solidFill>
                            <a:schemeClr val="tx1"/>
                          </a:solidFill>
                          <a:latin typeface="Times New Roman" panose="02020603050405020304" pitchFamily="18" charset="0"/>
                          <a:cs typeface="Times New Roman" panose="02020603050405020304" pitchFamily="18" charset="0"/>
                        </a:rPr>
                        <a:t> с момента уведомления до момента прибытия на пункт допинг-контроля </a:t>
                      </a:r>
                    </a:p>
                    <a:p>
                      <a:pPr marL="285750" indent="-285750">
                        <a:buFont typeface="Wingdings" panose="05000000000000000000" pitchFamily="2" charset="2"/>
                        <a:buChar char="§"/>
                      </a:pPr>
                      <a:r>
                        <a:rPr lang="ru-RU" sz="1600" b="0" smtClean="0">
                          <a:solidFill>
                            <a:schemeClr val="tx1"/>
                          </a:solidFill>
                          <a:latin typeface="Times New Roman" panose="02020603050405020304" pitchFamily="18" charset="0"/>
                          <a:cs typeface="Times New Roman" panose="02020603050405020304" pitchFamily="18" charset="0"/>
                        </a:rPr>
                        <a:t>предоставить </a:t>
                      </a:r>
                      <a:r>
                        <a:rPr lang="ru-RU" sz="1600" b="0" dirty="0" smtClean="0">
                          <a:solidFill>
                            <a:schemeClr val="tx1"/>
                          </a:solidFill>
                          <a:latin typeface="Times New Roman" panose="02020603050405020304" pitchFamily="18" charset="0"/>
                          <a:cs typeface="Times New Roman" panose="02020603050405020304" pitchFamily="18" charset="0"/>
                        </a:rPr>
                        <a:t>документ, удостоверяющий личность спортсмена </a:t>
                      </a:r>
                    </a:p>
                    <a:p>
                      <a:pPr marL="285750" indent="-285750">
                        <a:buFont typeface="Wingdings" panose="05000000000000000000" pitchFamily="2" charset="2"/>
                        <a:buChar char="§"/>
                      </a:pPr>
                      <a:r>
                        <a:rPr lang="ru-RU" sz="1600" b="0" smtClean="0">
                          <a:solidFill>
                            <a:schemeClr val="tx1"/>
                          </a:solidFill>
                          <a:latin typeface="Times New Roman" panose="02020603050405020304" pitchFamily="18" charset="0"/>
                          <a:cs typeface="Times New Roman" panose="02020603050405020304" pitchFamily="18" charset="0"/>
                        </a:rPr>
                        <a:t>немедленно </a:t>
                      </a:r>
                      <a:r>
                        <a:rPr lang="ru-RU" sz="1600" b="0" dirty="0" smtClean="0">
                          <a:solidFill>
                            <a:schemeClr val="tx1"/>
                          </a:solidFill>
                          <a:latin typeface="Times New Roman" panose="02020603050405020304" pitchFamily="18" charset="0"/>
                          <a:cs typeface="Times New Roman" panose="02020603050405020304" pitchFamily="18" charset="0"/>
                        </a:rPr>
                        <a:t>явиться на пункт допинг-контроля и выполнять все требования, связанные с процедурой допинг-контроля, если нет необходимости в отсрочке </a:t>
                      </a:r>
                    </a:p>
                    <a:p>
                      <a:pPr marL="285750" indent="-285750">
                        <a:buFont typeface="Wingdings" panose="05000000000000000000" pitchFamily="2" charset="2"/>
                        <a:buChar char="§"/>
                      </a:pPr>
                      <a:r>
                        <a:rPr lang="ru-RU" sz="1600" b="0" smtClean="0">
                          <a:solidFill>
                            <a:schemeClr val="tx1"/>
                          </a:solidFill>
                          <a:latin typeface="Times New Roman" panose="02020603050405020304" pitchFamily="18" charset="0"/>
                          <a:cs typeface="Times New Roman" panose="02020603050405020304" pitchFamily="18" charset="0"/>
                        </a:rPr>
                        <a:t>соблюдать </a:t>
                      </a:r>
                      <a:r>
                        <a:rPr lang="ru-RU" sz="1600" b="0" dirty="0" smtClean="0">
                          <a:solidFill>
                            <a:schemeClr val="tx1"/>
                          </a:solidFill>
                          <a:latin typeface="Times New Roman" panose="02020603050405020304" pitchFamily="18" charset="0"/>
                          <a:cs typeface="Times New Roman" panose="02020603050405020304" pitchFamily="18" charset="0"/>
                        </a:rPr>
                        <a:t>все необходимые требования (спортсмен не должен принимать душ и ходить в туалет до завершения процедуры допинг контроля) </a:t>
                      </a:r>
                    </a:p>
                    <a:p>
                      <a:r>
                        <a:rPr lang="ru-RU" sz="1800" dirty="0" smtClean="0">
                          <a:solidFill>
                            <a:schemeClr val="tx1"/>
                          </a:solidFill>
                        </a:rPr>
                        <a:t> </a:t>
                      </a:r>
                    </a:p>
                    <a:p>
                      <a:endParaRPr lang="ru-RU" dirty="0">
                        <a:solidFill>
                          <a:schemeClr val="tx1"/>
                        </a:solidFill>
                      </a:endParaRPr>
                    </a:p>
                  </a:txBody>
                  <a:tcPr>
                    <a:solidFill>
                      <a:schemeClr val="accent3">
                        <a:lumMod val="20000"/>
                        <a:lumOff val="80000"/>
                      </a:schemeClr>
                    </a:solidFill>
                  </a:tcPr>
                </a:tc>
              </a:tr>
            </a:tbl>
          </a:graphicData>
        </a:graphic>
      </p:graphicFrame>
      <p:pic>
        <p:nvPicPr>
          <p:cNvPr id="8" name="Рисунок 7"/>
          <p:cNvPicPr>
            <a:picLocks noChangeAspect="1"/>
          </p:cNvPicPr>
          <p:nvPr/>
        </p:nvPicPr>
        <p:blipFill>
          <a:blip r:embed="rId2"/>
          <a:stretch>
            <a:fillRect/>
          </a:stretch>
        </p:blipFill>
        <p:spPr>
          <a:xfrm>
            <a:off x="1475656" y="5661248"/>
            <a:ext cx="1487553" cy="1335140"/>
          </a:xfrm>
          <a:prstGeom prst="rect">
            <a:avLst/>
          </a:prstGeom>
          <a:effectLst>
            <a:softEdge rad="88900"/>
          </a:effectLst>
        </p:spPr>
      </p:pic>
    </p:spTree>
    <p:extLst>
      <p:ext uri="{BB962C8B-B14F-4D97-AF65-F5344CB8AC3E}">
        <p14:creationId xmlns="" xmlns:p14="http://schemas.microsoft.com/office/powerpoint/2010/main" val="221719690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39752" y="462254"/>
            <a:ext cx="6480720" cy="461665"/>
          </a:xfrm>
          <a:prstGeom prst="rect">
            <a:avLst/>
          </a:prstGeom>
        </p:spPr>
        <p:txBody>
          <a:bodyPr wrap="square">
            <a:spAutoFit/>
          </a:bodyPr>
          <a:lstStyle/>
          <a:p>
            <a:pPr algn="r"/>
            <a:r>
              <a:rPr lang="ru-RU" sz="2400" b="1" dirty="0" smtClean="0">
                <a:solidFill>
                  <a:schemeClr val="tx2">
                    <a:lumMod val="50000"/>
                  </a:schemeClr>
                </a:solidFill>
                <a:latin typeface="Times New Roman" pitchFamily="18" charset="0"/>
                <a:cs typeface="Times New Roman" pitchFamily="18" charset="0"/>
              </a:rPr>
              <a:t>Тестирование</a:t>
            </a:r>
            <a:r>
              <a:rPr lang="ru-RU"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endParaRPr lang="ru-RU"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Объект 4"/>
          <p:cNvSpPr>
            <a:spLocks noGrp="1"/>
          </p:cNvSpPr>
          <p:nvPr>
            <p:ph idx="1"/>
          </p:nvPr>
        </p:nvSpPr>
        <p:spPr>
          <a:xfrm>
            <a:off x="457200" y="1600201"/>
            <a:ext cx="8229600" cy="4205063"/>
          </a:xfrm>
        </p:spPr>
        <p:txBody>
          <a:bodyPr>
            <a:normAutofit/>
          </a:bodyPr>
          <a:lstStyle/>
          <a:p>
            <a:pPr marL="0" indent="0" algn="ctr">
              <a:buNone/>
            </a:pPr>
            <a:endParaRPr lang="en-US" sz="22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endParaRPr lang="ru-RU" dirty="0"/>
          </a:p>
        </p:txBody>
      </p:sp>
      <p:sp>
        <p:nvSpPr>
          <p:cNvPr id="6" name="TextBox 8"/>
          <p:cNvSpPr txBox="1">
            <a:spLocks noChangeArrowheads="1"/>
          </p:cNvSpPr>
          <p:nvPr/>
        </p:nvSpPr>
        <p:spPr bwMode="auto">
          <a:xfrm>
            <a:off x="323528" y="1340768"/>
            <a:ext cx="8338604" cy="286232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lgn="just" eaLnBrk="1" hangingPunct="1"/>
            <a:endParaRPr lang="ru-RU" altLang="ru-RU" sz="1800" dirty="0">
              <a:latin typeface="Times New Roman" pitchFamily="18" charset="0"/>
              <a:cs typeface="Times New Roman" pitchFamily="18" charset="0"/>
            </a:endParaRPr>
          </a:p>
          <a:p>
            <a:pPr algn="just" eaLnBrk="1" hangingPunct="1">
              <a:buClr>
                <a:srgbClr val="1DA838"/>
              </a:buClr>
              <a:buFont typeface="Arial" charset="0"/>
              <a:buChar char="•"/>
            </a:pPr>
            <a:endParaRPr lang="ru-RU" altLang="ru-RU" sz="1800" dirty="0">
              <a:latin typeface="Times New Roman" pitchFamily="18" charset="0"/>
              <a:cs typeface="Times New Roman" pitchFamily="18" charset="0"/>
            </a:endParaRPr>
          </a:p>
          <a:p>
            <a:pPr algn="just" eaLnBrk="1" hangingPunct="1">
              <a:buClr>
                <a:srgbClr val="1DA838"/>
              </a:buClr>
            </a:pPr>
            <a:endParaRPr lang="ru-RU" altLang="ru-RU" sz="1800" u="sng" dirty="0" smtClean="0">
              <a:latin typeface="Times New Roman" pitchFamily="18" charset="0"/>
              <a:cs typeface="Times New Roman" pitchFamily="18" charset="0"/>
            </a:endParaRPr>
          </a:p>
          <a:p>
            <a:r>
              <a:rPr lang="ru-RU" sz="1800" dirty="0"/>
              <a:t> </a:t>
            </a:r>
          </a:p>
          <a:p>
            <a:r>
              <a:rPr lang="ru-RU" sz="1800" dirty="0"/>
              <a:t> </a:t>
            </a:r>
            <a:r>
              <a:rPr lang="ru-RU" sz="1800" dirty="0" smtClean="0"/>
              <a:t> </a:t>
            </a:r>
            <a:endParaRPr lang="ru-RU" sz="1800" dirty="0"/>
          </a:p>
          <a:p>
            <a:pPr algn="r">
              <a:buClr>
                <a:srgbClr val="1DA838"/>
              </a:buClr>
            </a:pPr>
            <a:endParaRPr lang="ru-RU" altLang="ru-RU" sz="1800" u="sng" dirty="0" smtClean="0">
              <a:latin typeface="Times New Roman" pitchFamily="18" charset="0"/>
              <a:cs typeface="Times New Roman" pitchFamily="18" charset="0"/>
            </a:endParaRPr>
          </a:p>
          <a:p>
            <a:pPr algn="just" eaLnBrk="1" hangingPunct="1">
              <a:buClr>
                <a:srgbClr val="1DA838"/>
              </a:buClr>
            </a:pPr>
            <a:endParaRPr lang="ru-RU" altLang="ru-RU" sz="1800" u="sng" dirty="0" smtClean="0">
              <a:latin typeface="Times New Roman" pitchFamily="18" charset="0"/>
              <a:cs typeface="Times New Roman" pitchFamily="18" charset="0"/>
            </a:endParaRPr>
          </a:p>
          <a:p>
            <a:pPr algn="just" eaLnBrk="1" hangingPunct="1">
              <a:buClr>
                <a:srgbClr val="1DA838"/>
              </a:buClr>
            </a:pPr>
            <a:endParaRPr lang="ru-RU" altLang="ru-RU" sz="1800" u="sng" dirty="0">
              <a:latin typeface="Times New Roman" pitchFamily="18" charset="0"/>
              <a:cs typeface="Times New Roman" pitchFamily="18" charset="0"/>
            </a:endParaRPr>
          </a:p>
          <a:p>
            <a:pPr algn="just" eaLnBrk="1" hangingPunct="1">
              <a:buClr>
                <a:srgbClr val="1DA838"/>
              </a:buClr>
            </a:pPr>
            <a:endParaRPr lang="ru-RU" altLang="ru-RU" sz="1800" dirty="0">
              <a:latin typeface="Times New Roman" pitchFamily="18" charset="0"/>
              <a:cs typeface="Times New Roman" pitchFamily="18" charset="0"/>
            </a:endParaRPr>
          </a:p>
          <a:p>
            <a:pPr algn="just" eaLnBrk="1" hangingPunct="1">
              <a:buClr>
                <a:srgbClr val="1DA838"/>
              </a:buClr>
              <a:buFont typeface="Arial" charset="0"/>
              <a:buChar char="•"/>
            </a:pPr>
            <a:endParaRPr lang="ru-RU" altLang="ru-RU" sz="1800" dirty="0">
              <a:latin typeface="Arial" charset="0"/>
            </a:endParaRPr>
          </a:p>
        </p:txBody>
      </p:sp>
      <p:graphicFrame>
        <p:nvGraphicFramePr>
          <p:cNvPr id="7" name="Таблица 6"/>
          <p:cNvGraphicFramePr>
            <a:graphicFrameLocks noGrp="1"/>
          </p:cNvGraphicFramePr>
          <p:nvPr>
            <p:extLst/>
          </p:nvPr>
        </p:nvGraphicFramePr>
        <p:xfrm>
          <a:off x="658900" y="2564904"/>
          <a:ext cx="8136904" cy="4033143"/>
        </p:xfrm>
        <a:graphic>
          <a:graphicData uri="http://schemas.openxmlformats.org/drawingml/2006/table">
            <a:tbl>
              <a:tblPr firstRow="1" bandRow="1">
                <a:tableStyleId>{5C22544A-7EE6-4342-B048-85BDC9FD1C3A}</a:tableStyleId>
              </a:tblPr>
              <a:tblGrid>
                <a:gridCol w="8136904"/>
              </a:tblGrid>
              <a:tr h="4033143">
                <a:tc>
                  <a:txBody>
                    <a:bodyPr/>
                    <a:lstStyle/>
                    <a:p>
                      <a:r>
                        <a:rPr lang="ru-RU" sz="1800" b="1" i="0" u="sng" dirty="0" smtClean="0">
                          <a:solidFill>
                            <a:schemeClr val="tx1"/>
                          </a:solidFill>
                          <a:latin typeface="Times New Roman" panose="02020603050405020304" pitchFamily="18" charset="0"/>
                          <a:cs typeface="Times New Roman" panose="02020603050405020304" pitchFamily="18" charset="0"/>
                        </a:rPr>
                        <a:t>Основания для отсрочки</a:t>
                      </a:r>
                    </a:p>
                    <a:p>
                      <a:endParaRPr lang="ru-RU" sz="1600" b="1" i="0" u="sng" dirty="0" smtClean="0">
                        <a:solidFill>
                          <a:schemeClr val="tx1"/>
                        </a:solidFill>
                        <a:latin typeface="Times New Roman" panose="02020603050405020304" pitchFamily="18" charset="0"/>
                        <a:cs typeface="Times New Roman" panose="02020603050405020304" pitchFamily="18" charset="0"/>
                      </a:endParaRPr>
                    </a:p>
                    <a:p>
                      <a:endParaRPr lang="ru-RU" sz="1600" b="1" i="0" u="sng" dirty="0" smtClean="0">
                        <a:solidFill>
                          <a:schemeClr val="tx1"/>
                        </a:solidFill>
                        <a:latin typeface="Times New Roman" panose="02020603050405020304" pitchFamily="18" charset="0"/>
                        <a:cs typeface="Times New Roman" panose="02020603050405020304" pitchFamily="18" charset="0"/>
                      </a:endParaRPr>
                    </a:p>
                    <a:p>
                      <a:r>
                        <a:rPr lang="ru-RU" sz="1600" b="1" i="0" u="none" dirty="0" smtClean="0">
                          <a:solidFill>
                            <a:schemeClr val="tx1"/>
                          </a:solidFill>
                          <a:latin typeface="Times New Roman" panose="02020603050405020304" pitchFamily="18" charset="0"/>
                          <a:cs typeface="Times New Roman" panose="02020603050405020304" pitchFamily="18" charset="0"/>
                        </a:rPr>
                        <a:t>Необходимость: </a:t>
                      </a:r>
                    </a:p>
                    <a:p>
                      <a:pPr marL="285750" indent="-285750">
                        <a:buFont typeface="Wingdings" panose="05000000000000000000" pitchFamily="2" charset="2"/>
                        <a:buChar char="§"/>
                      </a:pPr>
                      <a:r>
                        <a:rPr lang="ru-RU" sz="1600" b="0" i="0" u="none" dirty="0" smtClean="0">
                          <a:solidFill>
                            <a:schemeClr val="tx1"/>
                          </a:solidFill>
                          <a:latin typeface="Times New Roman" panose="02020603050405020304" pitchFamily="18" charset="0"/>
                          <a:cs typeface="Times New Roman" panose="02020603050405020304" pitchFamily="18" charset="0"/>
                        </a:rPr>
                        <a:t>окончания тренировочного процесса (после уведомления спортсмена в период тренировки) </a:t>
                      </a:r>
                    </a:p>
                    <a:p>
                      <a:pPr marL="285750" indent="-285750">
                        <a:buFont typeface="Wingdings" panose="05000000000000000000" pitchFamily="2" charset="2"/>
                        <a:buChar char="§"/>
                      </a:pPr>
                      <a:r>
                        <a:rPr lang="ru-RU" sz="1600" b="0" i="0" u="none" dirty="0" smtClean="0">
                          <a:solidFill>
                            <a:schemeClr val="tx1"/>
                          </a:solidFill>
                          <a:latin typeface="Times New Roman" panose="02020603050405020304" pitchFamily="18" charset="0"/>
                          <a:cs typeface="Times New Roman" panose="02020603050405020304" pitchFamily="18" charset="0"/>
                        </a:rPr>
                        <a:t>переодевания в более комфортную одежду </a:t>
                      </a:r>
                    </a:p>
                    <a:p>
                      <a:pPr marL="285750" indent="-285750">
                        <a:buFont typeface="Wingdings" panose="05000000000000000000" pitchFamily="2" charset="2"/>
                        <a:buChar char="§"/>
                      </a:pPr>
                      <a:r>
                        <a:rPr lang="ru-RU" sz="1600" b="0" i="0" u="none" dirty="0" smtClean="0">
                          <a:solidFill>
                            <a:schemeClr val="tx1"/>
                          </a:solidFill>
                          <a:latin typeface="Times New Roman" panose="02020603050405020304" pitchFamily="18" charset="0"/>
                          <a:cs typeface="Times New Roman" panose="02020603050405020304" pitchFamily="18" charset="0"/>
                        </a:rPr>
                        <a:t>забрать документ, удостоверяющий его личность </a:t>
                      </a:r>
                    </a:p>
                    <a:p>
                      <a:pPr marL="285750" indent="-285750">
                        <a:buFont typeface="Wingdings" panose="05000000000000000000" pitchFamily="2" charset="2"/>
                        <a:buChar char="§"/>
                      </a:pPr>
                      <a:r>
                        <a:rPr lang="ru-RU" sz="1600" b="0" i="0" u="none" dirty="0" smtClean="0">
                          <a:solidFill>
                            <a:schemeClr val="tx1"/>
                          </a:solidFill>
                          <a:latin typeface="Times New Roman" panose="02020603050405020304" pitchFamily="18" charset="0"/>
                          <a:cs typeface="Times New Roman" panose="02020603050405020304" pitchFamily="18" charset="0"/>
                        </a:rPr>
                        <a:t>присутствия на награждении победителей соревнований </a:t>
                      </a:r>
                    </a:p>
                    <a:p>
                      <a:pPr marL="285750" indent="-285750">
                        <a:buFont typeface="Wingdings" panose="05000000000000000000" pitchFamily="2" charset="2"/>
                        <a:buChar char="§"/>
                      </a:pPr>
                      <a:r>
                        <a:rPr lang="ru-RU" sz="1600" b="0" i="0" u="none" dirty="0" smtClean="0">
                          <a:solidFill>
                            <a:schemeClr val="tx1"/>
                          </a:solidFill>
                          <a:latin typeface="Times New Roman" panose="02020603050405020304" pitchFamily="18" charset="0"/>
                          <a:cs typeface="Times New Roman" panose="02020603050405020304" pitchFamily="18" charset="0"/>
                        </a:rPr>
                        <a:t>участия в пресс-конференции после соревнований </a:t>
                      </a:r>
                    </a:p>
                    <a:p>
                      <a:pPr marL="285750" indent="-285750">
                        <a:buFont typeface="Wingdings" panose="05000000000000000000" pitchFamily="2" charset="2"/>
                        <a:buChar char="§"/>
                      </a:pPr>
                      <a:r>
                        <a:rPr lang="ru-RU" sz="1600" b="0" i="0" u="none" dirty="0" smtClean="0">
                          <a:solidFill>
                            <a:schemeClr val="tx1"/>
                          </a:solidFill>
                          <a:latin typeface="Times New Roman" panose="02020603050405020304" pitchFamily="18" charset="0"/>
                          <a:cs typeface="Times New Roman" panose="02020603050405020304" pitchFamily="18" charset="0"/>
                        </a:rPr>
                        <a:t>участия в дальнейших стратах </a:t>
                      </a:r>
                    </a:p>
                    <a:p>
                      <a:endParaRPr lang="ru-RU" dirty="0">
                        <a:solidFill>
                          <a:schemeClr val="tx1"/>
                        </a:solidFill>
                      </a:endParaRPr>
                    </a:p>
                  </a:txBody>
                  <a:tcPr>
                    <a:solidFill>
                      <a:schemeClr val="accent3">
                        <a:lumMod val="20000"/>
                        <a:lumOff val="80000"/>
                      </a:schemeClr>
                    </a:solidFill>
                  </a:tcPr>
                </a:tc>
              </a:tr>
            </a:tbl>
          </a:graphicData>
        </a:graphic>
      </p:graphicFrame>
      <p:pic>
        <p:nvPicPr>
          <p:cNvPr id="8" name="Picture 1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853046" y="3933056"/>
            <a:ext cx="1942758" cy="2664296"/>
          </a:xfrm>
          <a:prstGeom prst="rect">
            <a:avLst/>
          </a:prstGeom>
          <a:noFill/>
          <a:ln>
            <a:noFill/>
          </a:ln>
          <a:effectLst>
            <a:outerShdw dist="35921" dir="2700000" algn="ctr" rotWithShape="0">
              <a:schemeClr val="bg2"/>
            </a:outerShdw>
            <a:softEdge rad="8890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41265081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Picture 12" descr="Bereg-Kit"/>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750764" y="2328034"/>
            <a:ext cx="1169340" cy="2120565"/>
          </a:xfrm>
          <a:prstGeom prst="rect">
            <a:avLst/>
          </a:prstGeom>
          <a:noFill/>
          <a:ln>
            <a:noFill/>
          </a:ln>
          <a:effectLst>
            <a:softEdge rad="88900"/>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 name="Прямоугольник 3"/>
          <p:cNvSpPr/>
          <p:nvPr/>
        </p:nvSpPr>
        <p:spPr>
          <a:xfrm>
            <a:off x="2339752" y="462254"/>
            <a:ext cx="6480720" cy="461665"/>
          </a:xfrm>
          <a:prstGeom prst="rect">
            <a:avLst/>
          </a:prstGeom>
        </p:spPr>
        <p:txBody>
          <a:bodyPr wrap="square">
            <a:spAutoFit/>
          </a:bodyPr>
          <a:lstStyle/>
          <a:p>
            <a:pPr algn="r"/>
            <a:r>
              <a:rPr lang="ru-RU" sz="2400" b="1" dirty="0" smtClean="0">
                <a:solidFill>
                  <a:schemeClr val="bg2">
                    <a:lumMod val="10000"/>
                  </a:schemeClr>
                </a:solidFill>
                <a:latin typeface="Times New Roman" pitchFamily="18" charset="0"/>
                <a:cs typeface="Times New Roman" pitchFamily="18" charset="0"/>
              </a:rPr>
              <a:t>Тестирование спортсменов</a:t>
            </a:r>
            <a:endParaRPr lang="ru-RU" sz="2400" b="1" dirty="0">
              <a:solidFill>
                <a:schemeClr val="bg2">
                  <a:lumMod val="10000"/>
                </a:schemeClr>
              </a:solidFill>
              <a:latin typeface="Times New Roman" pitchFamily="18" charset="0"/>
              <a:cs typeface="Times New Roman" pitchFamily="18" charset="0"/>
            </a:endParaRPr>
          </a:p>
        </p:txBody>
      </p:sp>
      <p:sp>
        <p:nvSpPr>
          <p:cNvPr id="5" name="Объект 4"/>
          <p:cNvSpPr>
            <a:spLocks noGrp="1"/>
          </p:cNvSpPr>
          <p:nvPr>
            <p:ph idx="1"/>
          </p:nvPr>
        </p:nvSpPr>
        <p:spPr>
          <a:xfrm>
            <a:off x="457200" y="1293251"/>
            <a:ext cx="8229600" cy="4672371"/>
          </a:xfrm>
        </p:spPr>
        <p:txBody>
          <a:bodyPr>
            <a:normAutofit/>
          </a:bodyPr>
          <a:lstStyle/>
          <a:p>
            <a:pPr marL="0" indent="0" algn="ctr">
              <a:buNone/>
            </a:pPr>
            <a:endParaRPr lang="en-US" sz="22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endParaRPr lang="ru-RU" dirty="0"/>
          </a:p>
        </p:txBody>
      </p:sp>
      <p:sp>
        <p:nvSpPr>
          <p:cNvPr id="6" name="Содержимое 2"/>
          <p:cNvSpPr txBox="1">
            <a:spLocks/>
          </p:cNvSpPr>
          <p:nvPr/>
        </p:nvSpPr>
        <p:spPr>
          <a:xfrm>
            <a:off x="475215" y="1552050"/>
            <a:ext cx="8043863"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Clr>
                <a:srgbClr val="1DA838"/>
              </a:buClr>
              <a:defRPr/>
            </a:pPr>
            <a:endParaRPr lang="ru-RU" sz="1800" b="1" dirty="0" smtClean="0">
              <a:latin typeface="Arial" pitchFamily="34" charset="0"/>
              <a:cs typeface="Arial" pitchFamily="34" charset="0"/>
            </a:endParaRPr>
          </a:p>
          <a:p>
            <a:pPr algn="just">
              <a:buClr>
                <a:srgbClr val="1DA838"/>
              </a:buClr>
              <a:defRPr/>
            </a:pPr>
            <a:endParaRPr lang="ru-RU" sz="1800" b="1" dirty="0" smtClean="0">
              <a:latin typeface="Arial" pitchFamily="34" charset="0"/>
              <a:cs typeface="Arial" pitchFamily="34" charset="0"/>
            </a:endParaRPr>
          </a:p>
          <a:p>
            <a:pPr marL="714375" indent="0" algn="r">
              <a:buClr>
                <a:srgbClr val="1DA838"/>
              </a:buClr>
              <a:buFont typeface="Arial" charset="0"/>
              <a:buNone/>
              <a:defRPr/>
            </a:pPr>
            <a:endParaRPr lang="ru-RU" sz="1200" dirty="0" smtClean="0">
              <a:latin typeface="Arial" pitchFamily="34" charset="0"/>
              <a:cs typeface="Arial" pitchFamily="34" charset="0"/>
            </a:endParaRPr>
          </a:p>
          <a:p>
            <a:pPr marL="714375" indent="0" algn="r">
              <a:buClr>
                <a:srgbClr val="1DA838"/>
              </a:buClr>
              <a:buFont typeface="Arial" charset="0"/>
              <a:buNone/>
              <a:defRPr/>
            </a:pPr>
            <a:endParaRPr lang="ru-RU" sz="1200" dirty="0" smtClean="0">
              <a:latin typeface="Arial" pitchFamily="34" charset="0"/>
              <a:cs typeface="Arial" pitchFamily="34" charset="0"/>
            </a:endParaRPr>
          </a:p>
        </p:txBody>
      </p:sp>
      <p:sp>
        <p:nvSpPr>
          <p:cNvPr id="8" name="Прямоугольник 7"/>
          <p:cNvSpPr/>
          <p:nvPr/>
        </p:nvSpPr>
        <p:spPr>
          <a:xfrm>
            <a:off x="226561" y="2633909"/>
            <a:ext cx="2714625" cy="500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chemeClr val="tx1"/>
                </a:solidFill>
                <a:latin typeface="Times New Roman" pitchFamily="18" charset="0"/>
                <a:cs typeface="Times New Roman" pitchFamily="18" charset="0"/>
              </a:rPr>
              <a:t>Регистрация  на пункте допинг-контроля</a:t>
            </a:r>
            <a:endParaRPr lang="ru-RU" sz="2000" b="1" dirty="0">
              <a:latin typeface="Times New Roman" pitchFamily="18" charset="0"/>
              <a:cs typeface="Times New Roman" pitchFamily="18" charset="0"/>
            </a:endParaRPr>
          </a:p>
        </p:txBody>
      </p:sp>
      <p:sp>
        <p:nvSpPr>
          <p:cNvPr id="9" name="Прямоугольник 8"/>
          <p:cNvSpPr/>
          <p:nvPr/>
        </p:nvSpPr>
        <p:spPr>
          <a:xfrm>
            <a:off x="467036" y="1391517"/>
            <a:ext cx="2071687" cy="500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chemeClr val="tx1"/>
                </a:solidFill>
                <a:latin typeface="Times New Roman" pitchFamily="18" charset="0"/>
                <a:cs typeface="Times New Roman" pitchFamily="18" charset="0"/>
              </a:rPr>
              <a:t>Уведомление спортсмена</a:t>
            </a:r>
          </a:p>
        </p:txBody>
      </p:sp>
      <p:sp>
        <p:nvSpPr>
          <p:cNvPr id="10" name="Прямоугольник 9"/>
          <p:cNvSpPr/>
          <p:nvPr/>
        </p:nvSpPr>
        <p:spPr>
          <a:xfrm>
            <a:off x="678832" y="3662331"/>
            <a:ext cx="2127721" cy="5000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chemeClr val="tx1"/>
                </a:solidFill>
                <a:latin typeface="Times New Roman" pitchFamily="18" charset="0"/>
                <a:cs typeface="Times New Roman" pitchFamily="18" charset="0"/>
              </a:rPr>
              <a:t>Выбор емкости</a:t>
            </a:r>
          </a:p>
        </p:txBody>
      </p:sp>
      <p:sp>
        <p:nvSpPr>
          <p:cNvPr id="11" name="Прямоугольник 10"/>
          <p:cNvSpPr/>
          <p:nvPr/>
        </p:nvSpPr>
        <p:spPr>
          <a:xfrm>
            <a:off x="636654" y="4626284"/>
            <a:ext cx="2500313" cy="9286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dirty="0">
              <a:solidFill>
                <a:schemeClr val="tx1"/>
              </a:solidFill>
              <a:latin typeface="Arial" pitchFamily="34" charset="0"/>
              <a:cs typeface="Arial" pitchFamily="34" charset="0"/>
            </a:endParaRPr>
          </a:p>
          <a:p>
            <a:pPr algn="ctr">
              <a:defRPr/>
            </a:pPr>
            <a:r>
              <a:rPr lang="ru-RU" sz="2000" b="1" dirty="0">
                <a:solidFill>
                  <a:schemeClr val="tx1"/>
                </a:solidFill>
                <a:latin typeface="Times New Roman" pitchFamily="18" charset="0"/>
                <a:cs typeface="Times New Roman" pitchFamily="18" charset="0"/>
              </a:rPr>
              <a:t>Выбор контейнера для пробы</a:t>
            </a:r>
          </a:p>
          <a:p>
            <a:pPr algn="ctr">
              <a:defRPr/>
            </a:pPr>
            <a:endParaRPr lang="ru-RU" dirty="0">
              <a:solidFill>
                <a:schemeClr val="tx1"/>
              </a:solidFill>
            </a:endParaRPr>
          </a:p>
        </p:txBody>
      </p:sp>
      <p:sp>
        <p:nvSpPr>
          <p:cNvPr id="12" name="Прямоугольник 11"/>
          <p:cNvSpPr/>
          <p:nvPr/>
        </p:nvSpPr>
        <p:spPr>
          <a:xfrm>
            <a:off x="3439095" y="4574743"/>
            <a:ext cx="2071688" cy="6429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chemeClr val="tx1"/>
                </a:solidFill>
                <a:latin typeface="Times New Roman" pitchFamily="18" charset="0"/>
                <a:cs typeface="Times New Roman" pitchFamily="18" charset="0"/>
              </a:rPr>
              <a:t>Сдача пробы мочи</a:t>
            </a:r>
          </a:p>
        </p:txBody>
      </p:sp>
      <p:sp>
        <p:nvSpPr>
          <p:cNvPr id="20" name="Прямоугольник 19"/>
          <p:cNvSpPr/>
          <p:nvPr/>
        </p:nvSpPr>
        <p:spPr>
          <a:xfrm>
            <a:off x="3728152" y="3235681"/>
            <a:ext cx="2071687" cy="6429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chemeClr val="tx1"/>
                </a:solidFill>
                <a:latin typeface="Times New Roman" pitchFamily="18" charset="0"/>
                <a:cs typeface="Times New Roman" pitchFamily="18" charset="0"/>
              </a:rPr>
              <a:t>Разделение пробы</a:t>
            </a:r>
          </a:p>
        </p:txBody>
      </p:sp>
      <p:sp>
        <p:nvSpPr>
          <p:cNvPr id="21" name="Прямоугольник 20"/>
          <p:cNvSpPr/>
          <p:nvPr/>
        </p:nvSpPr>
        <p:spPr>
          <a:xfrm>
            <a:off x="3209925" y="1866566"/>
            <a:ext cx="2714625" cy="5000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chemeClr val="tx1"/>
                </a:solidFill>
                <a:latin typeface="Times New Roman" pitchFamily="18" charset="0"/>
                <a:cs typeface="Times New Roman" pitchFamily="18" charset="0"/>
              </a:rPr>
              <a:t>Пломбирование пробы</a:t>
            </a:r>
            <a:endParaRPr lang="ru-RU" sz="2000" b="1" dirty="0">
              <a:latin typeface="Times New Roman" pitchFamily="18" charset="0"/>
              <a:cs typeface="Times New Roman" pitchFamily="18" charset="0"/>
            </a:endParaRPr>
          </a:p>
        </p:txBody>
      </p:sp>
      <p:sp>
        <p:nvSpPr>
          <p:cNvPr id="22" name="Прямоугольник 21"/>
          <p:cNvSpPr/>
          <p:nvPr/>
        </p:nvSpPr>
        <p:spPr>
          <a:xfrm>
            <a:off x="6202163" y="1570110"/>
            <a:ext cx="2500313" cy="6429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chemeClr val="tx1"/>
                </a:solidFill>
                <a:latin typeface="Times New Roman" pitchFamily="18" charset="0"/>
                <a:cs typeface="Times New Roman" pitchFamily="18" charset="0"/>
              </a:rPr>
              <a:t>Проверка удельного веса</a:t>
            </a:r>
          </a:p>
        </p:txBody>
      </p:sp>
      <p:sp>
        <p:nvSpPr>
          <p:cNvPr id="25" name="Прямоугольник 24"/>
          <p:cNvSpPr/>
          <p:nvPr/>
        </p:nvSpPr>
        <p:spPr>
          <a:xfrm>
            <a:off x="6465106" y="2871316"/>
            <a:ext cx="2071688" cy="6429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chemeClr val="tx1"/>
                </a:solidFill>
                <a:latin typeface="Times New Roman" pitchFamily="18" charset="0"/>
                <a:cs typeface="Times New Roman" pitchFamily="18" charset="0"/>
              </a:rPr>
              <a:t>Заполнение протокола</a:t>
            </a:r>
          </a:p>
        </p:txBody>
      </p:sp>
      <p:sp>
        <p:nvSpPr>
          <p:cNvPr id="26" name="Прямоугольник 25"/>
          <p:cNvSpPr/>
          <p:nvPr/>
        </p:nvSpPr>
        <p:spPr>
          <a:xfrm>
            <a:off x="6455942" y="4574743"/>
            <a:ext cx="2500312" cy="6429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2000" b="1" dirty="0">
                <a:solidFill>
                  <a:schemeClr val="tx1"/>
                </a:solidFill>
                <a:latin typeface="Times New Roman" pitchFamily="18" charset="0"/>
                <a:cs typeface="Times New Roman" pitchFamily="18" charset="0"/>
              </a:rPr>
              <a:t>Проверка данных протокола и подписи</a:t>
            </a:r>
          </a:p>
        </p:txBody>
      </p:sp>
      <p:sp>
        <p:nvSpPr>
          <p:cNvPr id="30" name="Стрелка вниз 29"/>
          <p:cNvSpPr/>
          <p:nvPr/>
        </p:nvSpPr>
        <p:spPr>
          <a:xfrm>
            <a:off x="1287978" y="4405573"/>
            <a:ext cx="214902" cy="33547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2" name="Стрелка вниз 31"/>
          <p:cNvSpPr/>
          <p:nvPr/>
        </p:nvSpPr>
        <p:spPr>
          <a:xfrm>
            <a:off x="7237417" y="3925652"/>
            <a:ext cx="214902" cy="33547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4" name="Стрелка вниз 33"/>
          <p:cNvSpPr/>
          <p:nvPr/>
        </p:nvSpPr>
        <p:spPr>
          <a:xfrm>
            <a:off x="7237417" y="2388226"/>
            <a:ext cx="214902" cy="33547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1" name="Стрелка вниз 40"/>
          <p:cNvSpPr/>
          <p:nvPr/>
        </p:nvSpPr>
        <p:spPr>
          <a:xfrm>
            <a:off x="1259444" y="3346517"/>
            <a:ext cx="214902" cy="33547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2" name="Стрелка вниз 41"/>
          <p:cNvSpPr/>
          <p:nvPr/>
        </p:nvSpPr>
        <p:spPr>
          <a:xfrm>
            <a:off x="1259444" y="2031157"/>
            <a:ext cx="214902" cy="33547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Стрелка вправо 2"/>
          <p:cNvSpPr/>
          <p:nvPr/>
        </p:nvSpPr>
        <p:spPr>
          <a:xfrm>
            <a:off x="3136967" y="4769159"/>
            <a:ext cx="464585" cy="32146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трелка вверх 12"/>
          <p:cNvSpPr/>
          <p:nvPr/>
        </p:nvSpPr>
        <p:spPr>
          <a:xfrm>
            <a:off x="4473160" y="2702100"/>
            <a:ext cx="288032" cy="45433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трелка вверх 13"/>
          <p:cNvSpPr/>
          <p:nvPr/>
        </p:nvSpPr>
        <p:spPr>
          <a:xfrm>
            <a:off x="4484782" y="3970132"/>
            <a:ext cx="337971" cy="49705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5" name="Стрелка вправо 44"/>
          <p:cNvSpPr/>
          <p:nvPr/>
        </p:nvSpPr>
        <p:spPr>
          <a:xfrm>
            <a:off x="5830153" y="1891579"/>
            <a:ext cx="464585" cy="32146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6" name="Picture 6" descr="A-Probe und B-Prob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144870" y="5045770"/>
            <a:ext cx="1835150" cy="1316038"/>
          </a:xfrm>
          <a:prstGeom prst="rect">
            <a:avLst/>
          </a:prstGeom>
          <a:noFill/>
          <a:ln>
            <a:noFill/>
          </a:ln>
          <a:effectLst>
            <a:softEdge rad="88900"/>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3" name="Рисунок 32"/>
          <p:cNvPicPr>
            <a:picLocks noChangeAspect="1"/>
          </p:cNvPicPr>
          <p:nvPr/>
        </p:nvPicPr>
        <p:blipFill>
          <a:blip r:embed="rId4"/>
          <a:stretch>
            <a:fillRect/>
          </a:stretch>
        </p:blipFill>
        <p:spPr>
          <a:xfrm>
            <a:off x="0" y="5430013"/>
            <a:ext cx="1609483" cy="1426588"/>
          </a:xfrm>
          <a:prstGeom prst="rect">
            <a:avLst/>
          </a:prstGeom>
        </p:spPr>
      </p:pic>
    </p:spTree>
    <p:extLst>
      <p:ext uri="{BB962C8B-B14F-4D97-AF65-F5344CB8AC3E}">
        <p14:creationId xmlns="" xmlns:p14="http://schemas.microsoft.com/office/powerpoint/2010/main" val="241379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500" fill="hold"/>
                                        <p:tgtEl>
                                          <p:spTgt spid="10"/>
                                        </p:tgtEl>
                                        <p:attrNameLst>
                                          <p:attrName>ppt_w</p:attrName>
                                        </p:attrNameLst>
                                      </p:cBhvr>
                                      <p:tavLst>
                                        <p:tav tm="0">
                                          <p:val>
                                            <p:fltVal val="0"/>
                                          </p:val>
                                        </p:tav>
                                        <p:tav tm="100000">
                                          <p:val>
                                            <p:strVal val="#ppt_w"/>
                                          </p:val>
                                        </p:tav>
                                      </p:tavLst>
                                    </p:anim>
                                    <p:anim calcmode="lin" valueType="num">
                                      <p:cBhvr>
                                        <p:cTn id="16" dur="500" fill="hold"/>
                                        <p:tgtEl>
                                          <p:spTgt spid="10"/>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23" presetClass="entr" presetSubtype="16"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fltVal val="0"/>
                                          </p:val>
                                        </p:tav>
                                        <p:tav tm="100000">
                                          <p:val>
                                            <p:strVal val="#ppt_w"/>
                                          </p:val>
                                        </p:tav>
                                      </p:tavLst>
                                    </p:anim>
                                    <p:anim calcmode="lin" valueType="num">
                                      <p:cBhvr>
                                        <p:cTn id="30" dur="500" fill="hold"/>
                                        <p:tgtEl>
                                          <p:spTgt spid="20"/>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fltVal val="0"/>
                                          </p:val>
                                        </p:tav>
                                        <p:tav tm="100000">
                                          <p:val>
                                            <p:strVal val="#ppt_w"/>
                                          </p:val>
                                        </p:tav>
                                      </p:tavLst>
                                    </p:anim>
                                    <p:anim calcmode="lin" valueType="num">
                                      <p:cBhvr>
                                        <p:cTn id="34" dur="500" fill="hold"/>
                                        <p:tgtEl>
                                          <p:spTgt spid="21"/>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p:cTn id="37" dur="500" fill="hold"/>
                                        <p:tgtEl>
                                          <p:spTgt spid="22"/>
                                        </p:tgtEl>
                                        <p:attrNameLst>
                                          <p:attrName>ppt_w</p:attrName>
                                        </p:attrNameLst>
                                      </p:cBhvr>
                                      <p:tavLst>
                                        <p:tav tm="0">
                                          <p:val>
                                            <p:fltVal val="0"/>
                                          </p:val>
                                        </p:tav>
                                        <p:tav tm="100000">
                                          <p:val>
                                            <p:strVal val="#ppt_w"/>
                                          </p:val>
                                        </p:tav>
                                      </p:tavLst>
                                    </p:anim>
                                    <p:anim calcmode="lin" valueType="num">
                                      <p:cBhvr>
                                        <p:cTn id="38" dur="500" fill="hold"/>
                                        <p:tgtEl>
                                          <p:spTgt spid="22"/>
                                        </p:tgtEl>
                                        <p:attrNameLst>
                                          <p:attrName>ppt_h</p:attrName>
                                        </p:attrNameLst>
                                      </p:cBhvr>
                                      <p:tavLst>
                                        <p:tav tm="0">
                                          <p:val>
                                            <p:fltVal val="0"/>
                                          </p:val>
                                        </p:tav>
                                        <p:tav tm="100000">
                                          <p:val>
                                            <p:strVal val="#ppt_h"/>
                                          </p:val>
                                        </p:tav>
                                      </p:tavLst>
                                    </p:anim>
                                  </p:childTnLst>
                                </p:cTn>
                              </p:par>
                              <p:par>
                                <p:cTn id="39" presetID="23" presetClass="entr" presetSubtype="16"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 calcmode="lin" valueType="num">
                                      <p:cBhvr>
                                        <p:cTn id="41" dur="500" fill="hold"/>
                                        <p:tgtEl>
                                          <p:spTgt spid="25"/>
                                        </p:tgtEl>
                                        <p:attrNameLst>
                                          <p:attrName>ppt_w</p:attrName>
                                        </p:attrNameLst>
                                      </p:cBhvr>
                                      <p:tavLst>
                                        <p:tav tm="0">
                                          <p:val>
                                            <p:fltVal val="0"/>
                                          </p:val>
                                        </p:tav>
                                        <p:tav tm="100000">
                                          <p:val>
                                            <p:strVal val="#ppt_w"/>
                                          </p:val>
                                        </p:tav>
                                      </p:tavLst>
                                    </p:anim>
                                    <p:anim calcmode="lin" valueType="num">
                                      <p:cBhvr>
                                        <p:cTn id="42" dur="500" fill="hold"/>
                                        <p:tgtEl>
                                          <p:spTgt spid="25"/>
                                        </p:tgtEl>
                                        <p:attrNameLst>
                                          <p:attrName>ppt_h</p:attrName>
                                        </p:attrNameLst>
                                      </p:cBhvr>
                                      <p:tavLst>
                                        <p:tav tm="0">
                                          <p:val>
                                            <p:fltVal val="0"/>
                                          </p:val>
                                        </p:tav>
                                        <p:tav tm="100000">
                                          <p:val>
                                            <p:strVal val="#ppt_h"/>
                                          </p:val>
                                        </p:tav>
                                      </p:tavLst>
                                    </p:anim>
                                  </p:childTnLst>
                                </p:cTn>
                              </p:par>
                              <p:par>
                                <p:cTn id="43" presetID="23" presetClass="entr" presetSubtype="16"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p:cTn id="45" dur="500" fill="hold"/>
                                        <p:tgtEl>
                                          <p:spTgt spid="26"/>
                                        </p:tgtEl>
                                        <p:attrNameLst>
                                          <p:attrName>ppt_w</p:attrName>
                                        </p:attrNameLst>
                                      </p:cBhvr>
                                      <p:tavLst>
                                        <p:tav tm="0">
                                          <p:val>
                                            <p:fltVal val="0"/>
                                          </p:val>
                                        </p:tav>
                                        <p:tav tm="100000">
                                          <p:val>
                                            <p:strVal val="#ppt_w"/>
                                          </p:val>
                                        </p:tav>
                                      </p:tavLst>
                                    </p:anim>
                                    <p:anim calcmode="lin" valueType="num">
                                      <p:cBhvr>
                                        <p:cTn id="46" dur="500" fill="hold"/>
                                        <p:tgtEl>
                                          <p:spTgt spid="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20" grpId="0"/>
      <p:bldP spid="21" grpId="0"/>
      <p:bldP spid="22" grpId="0"/>
      <p:bldP spid="25" grpId="0"/>
      <p:bldP spid="2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39752" y="462254"/>
            <a:ext cx="6480720" cy="461665"/>
          </a:xfrm>
          <a:prstGeom prst="rect">
            <a:avLst/>
          </a:prstGeom>
        </p:spPr>
        <p:txBody>
          <a:bodyPr wrap="square">
            <a:spAutoFit/>
          </a:bodyPr>
          <a:lstStyle/>
          <a:p>
            <a:pPr algn="r"/>
            <a:r>
              <a:rPr lang="ru-RU" sz="2400" b="1" dirty="0" smtClean="0">
                <a:solidFill>
                  <a:schemeClr val="bg2">
                    <a:lumMod val="10000"/>
                  </a:schemeClr>
                </a:solidFill>
                <a:latin typeface="Times New Roman" pitchFamily="18" charset="0"/>
                <a:cs typeface="Times New Roman" pitchFamily="18" charset="0"/>
              </a:rPr>
              <a:t>Тестирование </a:t>
            </a:r>
            <a:endParaRPr lang="ru-RU" sz="2400" b="1" dirty="0">
              <a:solidFill>
                <a:schemeClr val="bg2">
                  <a:lumMod val="10000"/>
                </a:schemeClr>
              </a:solidFill>
              <a:latin typeface="Times New Roman" pitchFamily="18" charset="0"/>
              <a:cs typeface="Times New Roman" pitchFamily="18" charset="0"/>
            </a:endParaRPr>
          </a:p>
        </p:txBody>
      </p:sp>
      <p:sp>
        <p:nvSpPr>
          <p:cNvPr id="5" name="Объект 4"/>
          <p:cNvSpPr>
            <a:spLocks noGrp="1"/>
          </p:cNvSpPr>
          <p:nvPr>
            <p:ph idx="1"/>
          </p:nvPr>
        </p:nvSpPr>
        <p:spPr>
          <a:xfrm>
            <a:off x="457200" y="1600201"/>
            <a:ext cx="8229600" cy="4205063"/>
          </a:xfrm>
        </p:spPr>
        <p:txBody>
          <a:bodyPr>
            <a:normAutofit/>
          </a:bodyPr>
          <a:lstStyle/>
          <a:p>
            <a:pPr marL="0" indent="0" algn="ctr">
              <a:buNone/>
            </a:pPr>
            <a:endParaRPr lang="en-US" sz="22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endParaRPr lang="ru-RU" dirty="0"/>
          </a:p>
        </p:txBody>
      </p:sp>
      <p:sp>
        <p:nvSpPr>
          <p:cNvPr id="6" name="TextBox 8"/>
          <p:cNvSpPr txBox="1">
            <a:spLocks noChangeArrowheads="1"/>
          </p:cNvSpPr>
          <p:nvPr/>
        </p:nvSpPr>
        <p:spPr bwMode="auto">
          <a:xfrm>
            <a:off x="323528" y="1340768"/>
            <a:ext cx="8338604" cy="286232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algn="just" eaLnBrk="1" hangingPunct="1"/>
            <a:endParaRPr lang="ru-RU" altLang="ru-RU" sz="1800" dirty="0">
              <a:latin typeface="Times New Roman" pitchFamily="18" charset="0"/>
              <a:cs typeface="Times New Roman" pitchFamily="18" charset="0"/>
            </a:endParaRPr>
          </a:p>
          <a:p>
            <a:pPr algn="just" eaLnBrk="1" hangingPunct="1">
              <a:buClr>
                <a:srgbClr val="1DA838"/>
              </a:buClr>
              <a:buFont typeface="Arial" charset="0"/>
              <a:buChar char="•"/>
            </a:pPr>
            <a:endParaRPr lang="ru-RU" altLang="ru-RU" sz="1800" dirty="0">
              <a:latin typeface="Times New Roman" pitchFamily="18" charset="0"/>
              <a:cs typeface="Times New Roman" pitchFamily="18" charset="0"/>
            </a:endParaRPr>
          </a:p>
          <a:p>
            <a:pPr algn="just" eaLnBrk="1" hangingPunct="1">
              <a:buClr>
                <a:srgbClr val="1DA838"/>
              </a:buClr>
            </a:pPr>
            <a:endParaRPr lang="ru-RU" altLang="ru-RU" sz="1800" u="sng" dirty="0" smtClean="0">
              <a:latin typeface="Times New Roman" pitchFamily="18" charset="0"/>
              <a:cs typeface="Times New Roman" pitchFamily="18" charset="0"/>
            </a:endParaRPr>
          </a:p>
          <a:p>
            <a:r>
              <a:rPr lang="ru-RU" sz="1800" dirty="0"/>
              <a:t> </a:t>
            </a:r>
          </a:p>
          <a:p>
            <a:r>
              <a:rPr lang="ru-RU" sz="1800" dirty="0"/>
              <a:t> </a:t>
            </a:r>
            <a:r>
              <a:rPr lang="ru-RU" sz="1800" dirty="0" smtClean="0"/>
              <a:t> </a:t>
            </a:r>
            <a:endParaRPr lang="ru-RU" sz="1800" dirty="0"/>
          </a:p>
          <a:p>
            <a:pPr algn="r">
              <a:buClr>
                <a:srgbClr val="1DA838"/>
              </a:buClr>
            </a:pPr>
            <a:endParaRPr lang="ru-RU" altLang="ru-RU" sz="1800" u="sng" dirty="0" smtClean="0">
              <a:latin typeface="Times New Roman" pitchFamily="18" charset="0"/>
              <a:cs typeface="Times New Roman" pitchFamily="18" charset="0"/>
            </a:endParaRPr>
          </a:p>
          <a:p>
            <a:pPr algn="just" eaLnBrk="1" hangingPunct="1">
              <a:buClr>
                <a:srgbClr val="1DA838"/>
              </a:buClr>
            </a:pPr>
            <a:endParaRPr lang="ru-RU" altLang="ru-RU" sz="1800" u="sng" dirty="0" smtClean="0">
              <a:latin typeface="Times New Roman" pitchFamily="18" charset="0"/>
              <a:cs typeface="Times New Roman" pitchFamily="18" charset="0"/>
            </a:endParaRPr>
          </a:p>
          <a:p>
            <a:pPr algn="just" eaLnBrk="1" hangingPunct="1">
              <a:buClr>
                <a:srgbClr val="1DA838"/>
              </a:buClr>
            </a:pPr>
            <a:endParaRPr lang="ru-RU" altLang="ru-RU" sz="1800" u="sng" dirty="0">
              <a:latin typeface="Times New Roman" pitchFamily="18" charset="0"/>
              <a:cs typeface="Times New Roman" pitchFamily="18" charset="0"/>
            </a:endParaRPr>
          </a:p>
          <a:p>
            <a:pPr algn="just" eaLnBrk="1" hangingPunct="1">
              <a:buClr>
                <a:srgbClr val="1DA838"/>
              </a:buClr>
            </a:pPr>
            <a:endParaRPr lang="ru-RU" altLang="ru-RU" sz="1800" dirty="0">
              <a:latin typeface="Times New Roman" pitchFamily="18" charset="0"/>
              <a:cs typeface="Times New Roman" pitchFamily="18" charset="0"/>
            </a:endParaRPr>
          </a:p>
          <a:p>
            <a:pPr algn="just" eaLnBrk="1" hangingPunct="1">
              <a:buClr>
                <a:srgbClr val="1DA838"/>
              </a:buClr>
              <a:buFont typeface="Arial" charset="0"/>
              <a:buChar char="•"/>
            </a:pPr>
            <a:endParaRPr lang="ru-RU" altLang="ru-RU" sz="1800" dirty="0">
              <a:latin typeface="Arial" charset="0"/>
            </a:endParaRPr>
          </a:p>
        </p:txBody>
      </p:sp>
      <p:graphicFrame>
        <p:nvGraphicFramePr>
          <p:cNvPr id="7" name="Таблица 6"/>
          <p:cNvGraphicFramePr>
            <a:graphicFrameLocks noGrp="1"/>
          </p:cNvGraphicFramePr>
          <p:nvPr>
            <p:extLst/>
          </p:nvPr>
        </p:nvGraphicFramePr>
        <p:xfrm>
          <a:off x="658900" y="2564904"/>
          <a:ext cx="8136904" cy="4033143"/>
        </p:xfrm>
        <a:graphic>
          <a:graphicData uri="http://schemas.openxmlformats.org/drawingml/2006/table">
            <a:tbl>
              <a:tblPr firstRow="1" bandRow="1">
                <a:tableStyleId>{5C22544A-7EE6-4342-B048-85BDC9FD1C3A}</a:tableStyleId>
              </a:tblPr>
              <a:tblGrid>
                <a:gridCol w="8136904"/>
              </a:tblGrid>
              <a:tr h="4033143">
                <a:tc>
                  <a:txBody>
                    <a:bodyPr/>
                    <a:lstStyle/>
                    <a:p>
                      <a:r>
                        <a:rPr lang="ru-RU" b="1" u="sng" dirty="0" smtClean="0">
                          <a:solidFill>
                            <a:schemeClr val="tx1"/>
                          </a:solidFill>
                          <a:latin typeface="Times New Roman" panose="02020603050405020304" pitchFamily="18" charset="0"/>
                          <a:cs typeface="Times New Roman" panose="02020603050405020304" pitchFamily="18" charset="0"/>
                        </a:rPr>
                        <a:t>Особенности сдачи пробы крови</a:t>
                      </a:r>
                    </a:p>
                    <a:p>
                      <a:endParaRPr lang="ru-RU" b="1" u="sng" dirty="0" smtClean="0">
                        <a:solidFill>
                          <a:schemeClr val="tx1"/>
                        </a:solidFill>
                        <a:latin typeface="Times New Roman" panose="02020603050405020304" pitchFamily="18" charset="0"/>
                        <a:cs typeface="Times New Roman" panose="02020603050405020304" pitchFamily="18" charset="0"/>
                      </a:endParaRPr>
                    </a:p>
                    <a:p>
                      <a:endParaRPr lang="ru-RU" b="1" u="sng" dirty="0"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ru-RU" b="0" dirty="0" smtClean="0">
                          <a:solidFill>
                            <a:schemeClr val="tx1"/>
                          </a:solidFill>
                          <a:latin typeface="Times New Roman" panose="02020603050405020304" pitchFamily="18" charset="0"/>
                          <a:cs typeface="Times New Roman" panose="02020603050405020304" pitchFamily="18" charset="0"/>
                        </a:rPr>
                        <a:t>биологический паспорт – выжидается минимум два часа после окончания любой физической нагрузки</a:t>
                      </a:r>
                    </a:p>
                    <a:p>
                      <a:pPr marL="285750" indent="-285750">
                        <a:buFont typeface="Wingdings" panose="05000000000000000000" pitchFamily="2" charset="2"/>
                        <a:buChar char="§"/>
                      </a:pPr>
                      <a:r>
                        <a:rPr lang="ru-RU" b="0" dirty="0" smtClean="0">
                          <a:solidFill>
                            <a:schemeClr val="tx1"/>
                          </a:solidFill>
                          <a:latin typeface="Times New Roman" panose="02020603050405020304" pitchFamily="18" charset="0"/>
                          <a:cs typeface="Times New Roman" panose="02020603050405020304" pitchFamily="18" charset="0"/>
                        </a:rPr>
                        <a:t>десять минут в сидячем положении перед сдачей пробы</a:t>
                      </a:r>
                    </a:p>
                    <a:p>
                      <a:pPr marL="285750" indent="-285750">
                        <a:buFont typeface="Wingdings" panose="05000000000000000000" pitchFamily="2" charset="2"/>
                        <a:buChar char="§"/>
                      </a:pPr>
                      <a:r>
                        <a:rPr lang="ru-RU" b="0" dirty="0" smtClean="0">
                          <a:solidFill>
                            <a:schemeClr val="tx1"/>
                          </a:solidFill>
                          <a:latin typeface="Times New Roman" panose="02020603050405020304" pitchFamily="18" charset="0"/>
                          <a:cs typeface="Times New Roman" panose="02020603050405020304" pitchFamily="18" charset="0"/>
                        </a:rPr>
                        <a:t>можно сдавать пробу в лежачем положении</a:t>
                      </a:r>
                    </a:p>
                    <a:p>
                      <a:pPr marL="285750" indent="-285750">
                        <a:buFont typeface="Wingdings" panose="05000000000000000000" pitchFamily="2" charset="2"/>
                        <a:buChar char="§"/>
                      </a:pPr>
                      <a:r>
                        <a:rPr lang="ru-RU" b="0" dirty="0" smtClean="0">
                          <a:solidFill>
                            <a:schemeClr val="tx1"/>
                          </a:solidFill>
                          <a:latin typeface="Times New Roman" panose="02020603050405020304" pitchFamily="18" charset="0"/>
                          <a:cs typeface="Times New Roman" panose="02020603050405020304" pitchFamily="18" charset="0"/>
                        </a:rPr>
                        <a:t>максимальное количество попыток - три</a:t>
                      </a:r>
                    </a:p>
                    <a:p>
                      <a:pPr marL="285750" indent="-285750">
                        <a:buFont typeface="Wingdings" panose="05000000000000000000" pitchFamily="2" charset="2"/>
                        <a:buChar char="§"/>
                      </a:pPr>
                      <a:r>
                        <a:rPr lang="ru-RU" b="0" dirty="0" smtClean="0">
                          <a:solidFill>
                            <a:schemeClr val="tx1"/>
                          </a:solidFill>
                          <a:latin typeface="Times New Roman" panose="02020603050405020304" pitchFamily="18" charset="0"/>
                          <a:cs typeface="Times New Roman" panose="02020603050405020304" pitchFamily="18" charset="0"/>
                        </a:rPr>
                        <a:t>дополнительная информация</a:t>
                      </a:r>
                    </a:p>
                    <a:p>
                      <a:pPr marL="285750" indent="-285750">
                        <a:buFont typeface="Wingdings" panose="05000000000000000000" pitchFamily="2" charset="2"/>
                        <a:buChar char="§"/>
                      </a:pPr>
                      <a:endParaRPr lang="ru-RU" dirty="0">
                        <a:solidFill>
                          <a:schemeClr val="tx1"/>
                        </a:solidFill>
                      </a:endParaRPr>
                    </a:p>
                  </a:txBody>
                  <a:tcPr>
                    <a:solidFill>
                      <a:schemeClr val="accent3">
                        <a:lumMod val="20000"/>
                        <a:lumOff val="80000"/>
                      </a:schemeClr>
                    </a:solidFill>
                  </a:tcPr>
                </a:tc>
              </a:tr>
            </a:tbl>
          </a:graphicData>
        </a:graphic>
      </p:graphicFrame>
      <p:pic>
        <p:nvPicPr>
          <p:cNvPr id="2" name="Рисунок 1"/>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5292080" y="4606707"/>
            <a:ext cx="3394720" cy="1955359"/>
          </a:xfrm>
          <a:prstGeom prst="rect">
            <a:avLst/>
          </a:prstGeom>
          <a:effectLst>
            <a:softEdge rad="152400"/>
          </a:effectLst>
        </p:spPr>
      </p:pic>
    </p:spTree>
    <p:extLst>
      <p:ext uri="{BB962C8B-B14F-4D97-AF65-F5344CB8AC3E}">
        <p14:creationId xmlns="" xmlns:p14="http://schemas.microsoft.com/office/powerpoint/2010/main" val="162276086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39752" y="462254"/>
            <a:ext cx="6480720" cy="461665"/>
          </a:xfrm>
          <a:prstGeom prst="rect">
            <a:avLst/>
          </a:prstGeom>
        </p:spPr>
        <p:txBody>
          <a:bodyPr wrap="square">
            <a:spAutoFit/>
          </a:bodyPr>
          <a:lstStyle/>
          <a:p>
            <a:pPr algn="r"/>
            <a:r>
              <a:rPr lang="en-US"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  </a:t>
            </a:r>
            <a:r>
              <a:rPr lang="ru-RU"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Д</a:t>
            </a:r>
            <a:r>
              <a:rPr lang="ru-RU"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ополнительная информация</a:t>
            </a:r>
            <a:endParaRPr lang="ru-RU" sz="2400" b="1" dirty="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Объект 4"/>
          <p:cNvSpPr>
            <a:spLocks noGrp="1"/>
          </p:cNvSpPr>
          <p:nvPr>
            <p:ph idx="1"/>
          </p:nvPr>
        </p:nvSpPr>
        <p:spPr>
          <a:xfrm>
            <a:off x="457200" y="1600201"/>
            <a:ext cx="8229600" cy="4205063"/>
          </a:xfrm>
        </p:spPr>
        <p:txBody>
          <a:bodyPr>
            <a:normAutofit/>
          </a:bodyPr>
          <a:lstStyle/>
          <a:p>
            <a:pPr>
              <a:buFont typeface="Wingdings" pitchFamily="2" charset="2"/>
              <a:buChar char="v"/>
            </a:pPr>
            <a:endParaRPr lang="ru-RU" sz="22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a:p>
            <a:pPr lvl="0" algn="just" fontAlgn="base">
              <a:spcAft>
                <a:spcPct val="0"/>
              </a:spcAft>
              <a:buFont typeface="Arial" charset="0"/>
              <a:buChar char="•"/>
            </a:pPr>
            <a:endParaRPr lang="ru-RU" altLang="ru-RU" sz="2000" dirty="0" smtClean="0">
              <a:solidFill>
                <a:prstClr val="black"/>
              </a:solidFill>
              <a:latin typeface="Times New Roman" pitchFamily="18" charset="0"/>
              <a:cs typeface="Calibri" pitchFamily="34" charset="0"/>
            </a:endParaRPr>
          </a:p>
          <a:p>
            <a:pPr lvl="0" algn="ctr" fontAlgn="base">
              <a:spcAft>
                <a:spcPct val="0"/>
              </a:spcAft>
              <a:buFont typeface="Arial" charset="0"/>
              <a:buChar char="•"/>
            </a:pPr>
            <a:r>
              <a:rPr lang="ru-RU" altLang="ru-RU" sz="2000" dirty="0" smtClean="0">
                <a:solidFill>
                  <a:srgbClr val="C00000"/>
                </a:solidFill>
                <a:latin typeface="Times New Roman" pitchFamily="18" charset="0"/>
                <a:cs typeface="Calibri" pitchFamily="34" charset="0"/>
              </a:rPr>
              <a:t>Материалы по антидопингу: </a:t>
            </a:r>
          </a:p>
          <a:p>
            <a:pPr marL="0" lvl="0" indent="0" algn="ctr" fontAlgn="base">
              <a:spcAft>
                <a:spcPct val="0"/>
              </a:spcAft>
              <a:buNone/>
            </a:pPr>
            <a:r>
              <a:rPr lang="en-US" altLang="ru-RU" sz="2000" dirty="0" smtClean="0">
                <a:solidFill>
                  <a:prstClr val="black"/>
                </a:solidFill>
                <a:latin typeface="Times New Roman" pitchFamily="18" charset="0"/>
                <a:cs typeface="Calibri" pitchFamily="34" charset="0"/>
                <a:hlinkClick r:id="rId2"/>
              </a:rPr>
              <a:t>http</a:t>
            </a:r>
            <a:r>
              <a:rPr lang="en-US" altLang="ru-RU" sz="2000" dirty="0">
                <a:solidFill>
                  <a:prstClr val="black"/>
                </a:solidFill>
                <a:latin typeface="Times New Roman" pitchFamily="18" charset="0"/>
                <a:cs typeface="Calibri" pitchFamily="34" charset="0"/>
                <a:hlinkClick r:id="rId2"/>
              </a:rPr>
              <a:t>://</a:t>
            </a:r>
            <a:r>
              <a:rPr lang="en-US" altLang="ru-RU" sz="2000" dirty="0" smtClean="0">
                <a:solidFill>
                  <a:prstClr val="black"/>
                </a:solidFill>
                <a:latin typeface="Times New Roman" pitchFamily="18" charset="0"/>
                <a:cs typeface="Calibri" pitchFamily="34" charset="0"/>
                <a:hlinkClick r:id="rId2"/>
              </a:rPr>
              <a:t>rusathletics.info/doc-doping</a:t>
            </a:r>
            <a:r>
              <a:rPr lang="ru-RU" altLang="ru-RU" sz="2000" dirty="0" smtClean="0">
                <a:solidFill>
                  <a:prstClr val="black"/>
                </a:solidFill>
                <a:latin typeface="Times New Roman" pitchFamily="18" charset="0"/>
                <a:cs typeface="Calibri" pitchFamily="34" charset="0"/>
              </a:rPr>
              <a:t> </a:t>
            </a:r>
          </a:p>
          <a:p>
            <a:pPr lvl="0" algn="ctr" fontAlgn="base">
              <a:spcAft>
                <a:spcPct val="0"/>
              </a:spcAft>
              <a:buFont typeface="Arial" charset="0"/>
              <a:buChar char="•"/>
            </a:pPr>
            <a:r>
              <a:rPr lang="ru-RU" altLang="ru-RU" sz="2000" dirty="0">
                <a:solidFill>
                  <a:srgbClr val="C00000"/>
                </a:solidFill>
                <a:latin typeface="Times New Roman" pitchFamily="18" charset="0"/>
                <a:cs typeface="Calibri" pitchFamily="34" charset="0"/>
              </a:rPr>
              <a:t>Горячая </a:t>
            </a:r>
            <a:r>
              <a:rPr lang="ru-RU" altLang="ru-RU" sz="2000" dirty="0" smtClean="0">
                <a:solidFill>
                  <a:srgbClr val="C00000"/>
                </a:solidFill>
                <a:latin typeface="Times New Roman" pitchFamily="18" charset="0"/>
                <a:cs typeface="Calibri" pitchFamily="34" charset="0"/>
              </a:rPr>
              <a:t>линия РУСАДА </a:t>
            </a:r>
            <a:r>
              <a:rPr lang="ru-RU" altLang="ru-RU" sz="2000" dirty="0">
                <a:solidFill>
                  <a:srgbClr val="C00000"/>
                </a:solidFill>
                <a:latin typeface="Times New Roman" pitchFamily="18" charset="0"/>
                <a:cs typeface="Calibri" pitchFamily="34" charset="0"/>
              </a:rPr>
              <a:t>(консультации по препаратам из Запрещенного </a:t>
            </a:r>
            <a:r>
              <a:rPr lang="ru-RU" altLang="ru-RU" sz="2000" dirty="0" smtClean="0">
                <a:solidFill>
                  <a:srgbClr val="C00000"/>
                </a:solidFill>
                <a:latin typeface="Times New Roman" pitchFamily="18" charset="0"/>
                <a:cs typeface="Calibri" pitchFamily="34" charset="0"/>
              </a:rPr>
              <a:t>списка:</a:t>
            </a:r>
            <a:endParaRPr lang="ru-RU" altLang="ru-RU" sz="2000" dirty="0">
              <a:solidFill>
                <a:srgbClr val="C00000"/>
              </a:solidFill>
              <a:latin typeface="Times New Roman" pitchFamily="18" charset="0"/>
              <a:cs typeface="Calibri" pitchFamily="34" charset="0"/>
            </a:endParaRPr>
          </a:p>
          <a:p>
            <a:pPr marL="0" lvl="0" indent="0" algn="ctr" fontAlgn="base">
              <a:spcAft>
                <a:spcPct val="0"/>
              </a:spcAft>
              <a:buNone/>
            </a:pPr>
            <a:r>
              <a:rPr lang="ru-RU" altLang="ru-RU" sz="2000" dirty="0" smtClean="0">
                <a:solidFill>
                  <a:prstClr val="black"/>
                </a:solidFill>
                <a:latin typeface="Times New Roman" pitchFamily="18" charset="0"/>
                <a:cs typeface="Calibri" pitchFamily="34" charset="0"/>
              </a:rPr>
              <a:t>+</a:t>
            </a:r>
            <a:r>
              <a:rPr lang="ru-RU" altLang="ru-RU" sz="2000" dirty="0">
                <a:solidFill>
                  <a:prstClr val="black"/>
                </a:solidFill>
                <a:latin typeface="Times New Roman" pitchFamily="18" charset="0"/>
                <a:cs typeface="Calibri" pitchFamily="34" charset="0"/>
              </a:rPr>
              <a:t>7 (965) </a:t>
            </a:r>
            <a:r>
              <a:rPr lang="ru-RU" altLang="ru-RU" sz="2000" dirty="0" smtClean="0">
                <a:solidFill>
                  <a:prstClr val="black"/>
                </a:solidFill>
                <a:latin typeface="Times New Roman" pitchFamily="18" charset="0"/>
                <a:cs typeface="Calibri" pitchFamily="34" charset="0"/>
              </a:rPr>
              <a:t>327-16-78</a:t>
            </a:r>
          </a:p>
          <a:p>
            <a:pPr lvl="0" algn="ctr" fontAlgn="base">
              <a:spcAft>
                <a:spcPct val="0"/>
              </a:spcAft>
              <a:buFont typeface="Arial" charset="0"/>
              <a:buChar char="•"/>
            </a:pPr>
            <a:r>
              <a:rPr lang="ru-RU" altLang="ru-RU" sz="2000" dirty="0" smtClean="0">
                <a:solidFill>
                  <a:srgbClr val="C00000"/>
                </a:solidFill>
                <a:latin typeface="Times New Roman" pitchFamily="18" charset="0"/>
                <a:cs typeface="Calibri" pitchFamily="34" charset="0"/>
              </a:rPr>
              <a:t>Антидопинговый координатор ВФЛА</a:t>
            </a:r>
          </a:p>
          <a:p>
            <a:pPr marL="0" lvl="0" indent="0" algn="ctr" fontAlgn="base">
              <a:spcAft>
                <a:spcPct val="0"/>
              </a:spcAft>
              <a:buNone/>
            </a:pPr>
            <a:r>
              <a:rPr lang="ru-RU" altLang="ru-RU" sz="2000" dirty="0" smtClean="0">
                <a:solidFill>
                  <a:prstClr val="black"/>
                </a:solidFill>
                <a:latin typeface="Times New Roman" pitchFamily="18" charset="0"/>
                <a:cs typeface="Calibri" pitchFamily="34" charset="0"/>
              </a:rPr>
              <a:t> +7 926 606 34 22</a:t>
            </a:r>
          </a:p>
          <a:p>
            <a:pPr marL="0" lvl="0" indent="0" algn="ctr" fontAlgn="base">
              <a:spcAft>
                <a:spcPct val="0"/>
              </a:spcAft>
              <a:buNone/>
            </a:pPr>
            <a:r>
              <a:rPr lang="en-US" altLang="ru-RU" sz="2000" dirty="0" smtClean="0">
                <a:solidFill>
                  <a:prstClr val="black"/>
                </a:solidFill>
                <a:latin typeface="Times New Roman" pitchFamily="18" charset="0"/>
                <a:cs typeface="Calibri" pitchFamily="34" charset="0"/>
                <a:hlinkClick r:id="rId3"/>
              </a:rPr>
              <a:t>antidoping@rusathletics.info</a:t>
            </a:r>
            <a:endParaRPr lang="ru-RU" altLang="ru-RU" sz="2000" dirty="0">
              <a:solidFill>
                <a:prstClr val="black"/>
              </a:solidFill>
              <a:latin typeface="Times New Roman" pitchFamily="18" charset="0"/>
              <a:cs typeface="Calibri" pitchFamily="34" charset="0"/>
            </a:endParaRPr>
          </a:p>
          <a:p>
            <a:endParaRPr lang="en-US" dirty="0"/>
          </a:p>
          <a:p>
            <a:endParaRPr lang="ru-RU" dirty="0"/>
          </a:p>
        </p:txBody>
      </p:sp>
    </p:spTree>
    <p:extLst>
      <p:ext uri="{BB962C8B-B14F-4D97-AF65-F5344CB8AC3E}">
        <p14:creationId xmlns="" xmlns:p14="http://schemas.microsoft.com/office/powerpoint/2010/main" val="27620577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Содержимое 2"/>
          <p:cNvSpPr>
            <a:spLocks noGrp="1"/>
          </p:cNvSpPr>
          <p:nvPr>
            <p:ph idx="1"/>
          </p:nvPr>
        </p:nvSpPr>
        <p:spPr>
          <a:xfrm>
            <a:off x="250825" y="1052513"/>
            <a:ext cx="7993063" cy="4824412"/>
          </a:xfrm>
        </p:spPr>
        <p:txBody>
          <a:bodyPr>
            <a:normAutofit/>
          </a:bodyPr>
          <a:lstStyle/>
          <a:p>
            <a:pPr marL="0" indent="0" algn="ctr" eaLnBrk="1" hangingPunct="1">
              <a:buNone/>
            </a:pPr>
            <a:endParaRPr lang="ru-RU" altLang="ru-RU" sz="40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Calibri" pitchFamily="34" charset="0"/>
            </a:endParaRPr>
          </a:p>
          <a:p>
            <a:pPr marL="0" indent="0" algn="ctr" eaLnBrk="1" hangingPunct="1">
              <a:buNone/>
            </a:pPr>
            <a:endParaRPr lang="ru-RU" altLang="ru-RU" sz="4000" b="1" dirty="0">
              <a:solidFill>
                <a:schemeClr val="tx2">
                  <a:lumMod val="50000"/>
                </a:schemeClr>
              </a:solidFill>
              <a:effectLst>
                <a:outerShdw blurRad="38100" dist="38100" dir="2700000" algn="tl">
                  <a:srgbClr val="000000">
                    <a:alpha val="43137"/>
                  </a:srgbClr>
                </a:outerShdw>
              </a:effectLst>
              <a:latin typeface="Times New Roman" pitchFamily="18" charset="0"/>
              <a:cs typeface="Calibri" pitchFamily="34" charset="0"/>
            </a:endParaRPr>
          </a:p>
          <a:p>
            <a:pPr marL="0" indent="0" algn="ctr" eaLnBrk="1" hangingPunct="1">
              <a:buNone/>
            </a:pPr>
            <a:r>
              <a:rPr lang="ru-RU" altLang="ru-RU" sz="40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Calibri" pitchFamily="34" charset="0"/>
              </a:rPr>
              <a:t>СПАСИБО ЗА ВНИМАНИЕ!</a:t>
            </a:r>
          </a:p>
        </p:txBody>
      </p:sp>
      <p:sp>
        <p:nvSpPr>
          <p:cNvPr id="4098" name="Заголовок 1"/>
          <p:cNvSpPr>
            <a:spLocks noGrp="1"/>
          </p:cNvSpPr>
          <p:nvPr>
            <p:ph type="title"/>
          </p:nvPr>
        </p:nvSpPr>
        <p:spPr>
          <a:xfrm>
            <a:off x="468313" y="0"/>
            <a:ext cx="7920037" cy="836613"/>
          </a:xfrm>
        </p:spPr>
        <p:txBody>
          <a:bodyPr>
            <a:normAutofit/>
          </a:bodyPr>
          <a:lstStyle/>
          <a:p>
            <a:pPr algn="r" eaLnBrk="1" hangingPunct="1">
              <a:defRPr/>
            </a:pPr>
            <a:endParaRPr lang="ru-RU" sz="2400" b="1" dirty="0" smtClean="0">
              <a:solidFill>
                <a:schemeClr val="tx2">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 xmlns:p14="http://schemas.microsoft.com/office/powerpoint/2010/main" val="213672828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4757</TotalTime>
  <Words>1268</Words>
  <Application>Microsoft Office PowerPoint</Application>
  <PresentationFormat>Экран (4:3)</PresentationFormat>
  <Paragraphs>348</Paragraphs>
  <Slides>28</Slides>
  <Notes>7</Notes>
  <HiddenSlides>0</HiddenSlides>
  <MMClips>0</MMClips>
  <ScaleCrop>false</ScaleCrop>
  <HeadingPairs>
    <vt:vector size="4" baseType="variant">
      <vt:variant>
        <vt:lpstr>Тема</vt:lpstr>
      </vt:variant>
      <vt:variant>
        <vt:i4>1</vt:i4>
      </vt:variant>
      <vt:variant>
        <vt:lpstr>Заголовки слайдов</vt:lpstr>
      </vt:variant>
      <vt:variant>
        <vt:i4>28</vt:i4>
      </vt:variant>
    </vt:vector>
  </HeadingPairs>
  <TitlesOfParts>
    <vt:vector size="29" baseType="lpstr">
      <vt:lpstr>Волна</vt:lpstr>
      <vt:lpstr>Слайд 1</vt:lpstr>
      <vt:lpstr>Слайд 2</vt:lpstr>
      <vt:lpstr>Слайд 3</vt:lpstr>
      <vt:lpstr>Слайд 4</vt:lpstr>
      <vt:lpstr>Слайд 5</vt:lpstr>
      <vt:lpstr>Слайд 6</vt:lpstr>
      <vt:lpstr>Ответственность персонала спортсмена</vt:lpstr>
      <vt:lpstr>Санкции</vt:lpstr>
      <vt:lpstr>Слайд 9</vt:lpstr>
      <vt:lpstr>Слайд 10</vt:lpstr>
      <vt:lpstr>Запрещенный список</vt:lpstr>
      <vt:lpstr>Запрещенный список</vt:lpstr>
      <vt:lpstr>Слайд 13</vt:lpstr>
      <vt:lpstr>Запрещенный список</vt:lpstr>
      <vt:lpstr>Слайд 15</vt:lpstr>
      <vt:lpstr>Слайд 16</vt:lpstr>
      <vt:lpstr>Слайд 17</vt:lpstr>
      <vt:lpstr>Слайд 18</vt:lpstr>
      <vt:lpstr>Паспорт крови</vt:lpstr>
      <vt:lpstr>Слайд 20</vt:lpstr>
      <vt:lpstr>Слайд 21</vt:lpstr>
      <vt:lpstr>Слайд 22</vt:lpstr>
      <vt:lpstr>Слайд 23</vt:lpstr>
      <vt:lpstr>Слайд 24</vt:lpstr>
      <vt:lpstr>Слайд 25</vt:lpstr>
      <vt:lpstr>Слайд 26</vt:lpstr>
      <vt:lpstr>Слайд 27</vt:lpstr>
      <vt:lpstr>Слайд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SAFETY &amp; QUALITY STANDARDS FOR ROAD RACES</dc:title>
  <dc:creator>ELENA</dc:creator>
  <cp:lastModifiedBy>ДЮСШ</cp:lastModifiedBy>
  <cp:revision>284</cp:revision>
  <cp:lastPrinted>2018-11-09T08:08:52Z</cp:lastPrinted>
  <dcterms:created xsi:type="dcterms:W3CDTF">2015-01-13T08:32:06Z</dcterms:created>
  <dcterms:modified xsi:type="dcterms:W3CDTF">2021-01-14T02:34:55Z</dcterms:modified>
</cp:coreProperties>
</file>